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50" r:id="rId1"/>
  </p:sldMasterIdLst>
  <p:notesMasterIdLst>
    <p:notesMasterId r:id="rId38"/>
  </p:notesMasterIdLst>
  <p:sldIdLst>
    <p:sldId id="419" r:id="rId2"/>
    <p:sldId id="400" r:id="rId3"/>
    <p:sldId id="442" r:id="rId4"/>
    <p:sldId id="422" r:id="rId5"/>
    <p:sldId id="423" r:id="rId6"/>
    <p:sldId id="411" r:id="rId7"/>
    <p:sldId id="412" r:id="rId8"/>
    <p:sldId id="424" r:id="rId9"/>
    <p:sldId id="425" r:id="rId10"/>
    <p:sldId id="413" r:id="rId11"/>
    <p:sldId id="409" r:id="rId12"/>
    <p:sldId id="441" r:id="rId13"/>
    <p:sldId id="403" r:id="rId14"/>
    <p:sldId id="404" r:id="rId15"/>
    <p:sldId id="452" r:id="rId16"/>
    <p:sldId id="453" r:id="rId17"/>
    <p:sldId id="454" r:id="rId18"/>
    <p:sldId id="443" r:id="rId19"/>
    <p:sldId id="456" r:id="rId20"/>
    <p:sldId id="428" r:id="rId21"/>
    <p:sldId id="429" r:id="rId22"/>
    <p:sldId id="449" r:id="rId23"/>
    <p:sldId id="450" r:id="rId24"/>
    <p:sldId id="431" r:id="rId25"/>
    <p:sldId id="432" r:id="rId26"/>
    <p:sldId id="445" r:id="rId27"/>
    <p:sldId id="434" r:id="rId28"/>
    <p:sldId id="455" r:id="rId29"/>
    <p:sldId id="435" r:id="rId30"/>
    <p:sldId id="451" r:id="rId31"/>
    <p:sldId id="446" r:id="rId32"/>
    <p:sldId id="417" r:id="rId33"/>
    <p:sldId id="437" r:id="rId34"/>
    <p:sldId id="438" r:id="rId35"/>
    <p:sldId id="448" r:id="rId36"/>
    <p:sldId id="440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36"/>
    <p:restoredTop sz="94660"/>
  </p:normalViewPr>
  <p:slideViewPr>
    <p:cSldViewPr snapToGrid="0">
      <p:cViewPr>
        <p:scale>
          <a:sx n="240" d="100"/>
          <a:sy n="240" d="100"/>
        </p:scale>
        <p:origin x="-2408" y="-20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066296E8-1920-EE41-BB39-1D0868C845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5F15D56-C639-C24B-9ACB-70306C2472F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A0F4DBD0-C2AC-DF4E-81FB-9621AF26324C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FE78248D-7B5B-394E-B3F6-7A8731671EC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5062" name="Rectangle 6">
            <a:extLst>
              <a:ext uri="{FF2B5EF4-FFF2-40B4-BE49-F238E27FC236}">
                <a16:creationId xmlns:a16="http://schemas.microsoft.com/office/drawing/2014/main" id="{E6F1D458-74B2-1749-A927-EA552901BF2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9642298D-6C1E-2C4C-B294-86B27C6BFE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fld id="{813C6E95-1AFB-1F40-BAA8-F34614B80CE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16513B0-CE75-B542-A247-17D246E65C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36798991-56B2-9642-BBE8-F3DB2A8C67C9}" type="slidenum">
              <a:rPr lang="en-US" altLang="en-US" sz="1200">
                <a:latin typeface="Times New Roman" panose="02020603050405020304" pitchFamily="18" charset="0"/>
              </a:rPr>
              <a:pPr/>
              <a:t>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1FB08A06-54B7-5D49-9B14-039E18457B1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3553D13-AB08-AA4D-8B58-935B41290A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70BD11A-87F5-DB4C-88A5-3B15897F32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3B850FA-5B5C-0C41-960A-D3879220A6B2}" type="slidenum">
              <a:rPr lang="en-US" altLang="en-US" sz="1200">
                <a:latin typeface="Times New Roman" panose="02020603050405020304" pitchFamily="18" charset="0"/>
              </a:rPr>
              <a:pPr/>
              <a:t>10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2DA2B45-A809-854C-9307-852C047185A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D82351E-656C-DD44-9B01-C570104C8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56D2CD9B-9B1D-B248-A380-62422CA4AB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E5B32D0-BD8A-9E49-B857-3F8653354081}" type="slidenum">
              <a:rPr lang="en-US" altLang="en-US" sz="1200">
                <a:latin typeface="Times New Roman" panose="02020603050405020304" pitchFamily="18" charset="0"/>
              </a:rPr>
              <a:pPr/>
              <a:t>11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6B429C46-D1D9-4845-AD9D-12BA21FF478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A8AF7C32-17FE-5741-9BFC-7A4F0F67C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Stress concentrated at crack tip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3CC738F2-4F56-8645-830E-DD6C350270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5E407D6-0BA5-664D-ABD6-0DE99BBA5E0C}" type="slidenum">
              <a:rPr lang="en-US" altLang="en-US" sz="1200">
                <a:latin typeface="Times New Roman" panose="02020603050405020304" pitchFamily="18" charset="0"/>
              </a:rPr>
              <a:pPr/>
              <a:t>12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18F4D1D-E25B-3A4C-B3EA-00D51996DB5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2EDC9A82-9A31-D64B-BB7C-38F5F0B735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0022F433-C248-3D49-ABCE-0563DF851B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EBBAC9C-2E96-5147-BAAE-8992E6CCAC83}" type="slidenum">
              <a:rPr lang="en-US" altLang="en-US" sz="1200">
                <a:latin typeface="Times New Roman" panose="02020603050405020304" pitchFamily="18" charset="0"/>
              </a:rPr>
              <a:pPr/>
              <a:t>13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5BFF93EF-C92E-3343-B21C-35D3366FCE9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9B688EAB-15C2-F94A-8D5E-BCAAE2E75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A56EE96B-9B07-2C4B-9F7E-648AD569D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49B5F9F-7AD4-F341-A09B-23749D137386}" type="slidenum">
              <a:rPr lang="en-US" altLang="en-US" sz="1200">
                <a:latin typeface="Times New Roman" panose="02020603050405020304" pitchFamily="18" charset="0"/>
              </a:rPr>
              <a:pPr/>
              <a:t>14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A0D1C4EF-71FE-3F42-9641-4DC303C0148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C6B1B49E-9620-B44A-A998-E7DF59AA18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A725C9D4-7504-D943-A614-C100A18EA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51FEFAC-3856-7B42-80C3-839791CFD6DE}" type="slidenum">
              <a:rPr lang="en-US" altLang="en-US" sz="1200">
                <a:latin typeface="Times New Roman" panose="02020603050405020304" pitchFamily="18" charset="0"/>
              </a:rPr>
              <a:pPr/>
              <a:t>15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0C0296FC-D03F-B54F-9765-A4091E1BA5D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A076B371-1CEB-2244-9422-FC65332F94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637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3580F8C6-079D-9746-8769-62B4ECA82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7CE4AA3-05F0-DD42-A391-46A4EFC932FA}" type="slidenum">
              <a:rPr lang="en-US" altLang="en-US" sz="1200">
                <a:latin typeface="Times New Roman" panose="02020603050405020304" pitchFamily="18" charset="0"/>
              </a:rPr>
              <a:pPr/>
              <a:t>18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92ADDEFE-FD55-6A46-8213-D1585AC59CA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DCFA3875-DC92-A142-B8DC-3E79AAA7F3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A725C9D4-7504-D943-A614-C100A18EA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51FEFAC-3856-7B42-80C3-839791CFD6DE}" type="slidenum">
              <a:rPr lang="en-US" altLang="en-US" sz="1200">
                <a:latin typeface="Times New Roman" panose="02020603050405020304" pitchFamily="18" charset="0"/>
              </a:rPr>
              <a:pPr/>
              <a:t>20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0C0296FC-D03F-B54F-9765-A4091E1BA5D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A076B371-1CEB-2244-9422-FC65332F94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56DCE8C9-982B-6543-A057-CD52A4CDDB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FD74CF42-9C48-5749-9585-6B73332D2DE3}" type="slidenum">
              <a:rPr lang="en-US" altLang="en-US" sz="1200">
                <a:latin typeface="Times New Roman" panose="02020603050405020304" pitchFamily="18" charset="0"/>
              </a:rPr>
              <a:pPr/>
              <a:t>21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7B43F35-609D-6746-B3EA-D85DE99A07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85C6ABAC-47DC-F84F-9D96-379F15BF21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71F9E0A7-FA45-1B47-B290-3CEC982957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C4605FE9-272F-CF4B-BC92-0F312CAF9D6E}" type="slidenum">
              <a:rPr lang="en-US" altLang="en-US" sz="1200">
                <a:latin typeface="Times New Roman" panose="02020603050405020304" pitchFamily="18" charset="0"/>
              </a:rPr>
              <a:pPr/>
              <a:t>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1E73F2A3-1937-4C43-9A8E-C24C3724263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F52FD094-64DA-4742-86B6-DBADE714C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D472C3A8-3C90-D64D-ACCC-4462929A76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864F64A-38E6-0F45-8050-7B30DE5DBF07}" type="slidenum">
              <a:rPr lang="en-US" altLang="en-US" sz="1200">
                <a:latin typeface="Times New Roman" panose="02020603050405020304" pitchFamily="18" charset="0"/>
              </a:rPr>
              <a:pPr/>
              <a:t>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0A83CAA8-7670-0E45-9A04-268287D807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0799B12-2E6D-A347-814E-12C9EBFAF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A6C0703B-A4E8-9048-85F5-6FB6CD176A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9AC7F1E-093D-4F47-B260-52473AC6F904}" type="slidenum">
              <a:rPr lang="en-US" altLang="en-US" sz="1200">
                <a:latin typeface="Times New Roman" panose="02020603050405020304" pitchFamily="18" charset="0"/>
              </a:rPr>
              <a:pPr/>
              <a:t>25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61EF367-2B24-3645-BDB1-F61C0C7FD94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4D861701-ABDD-5745-B0AD-C3B501F57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1D6F5EA9-1463-4D4D-8832-8DFBA5E995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F0CF25B-22B1-E441-AF87-CFA25DC0C004}" type="slidenum">
              <a:rPr lang="en-US" altLang="en-US" sz="1200">
                <a:latin typeface="Times New Roman" panose="02020603050405020304" pitchFamily="18" charset="0"/>
              </a:rPr>
              <a:pPr/>
              <a:t>26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80A9CEA7-120F-FC4B-828D-B3373B7D734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F0E11809-D6B1-FF40-8A47-CD62FF394E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4D82A339-8102-8843-AA7F-25CDE61B95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4054624-35DC-8341-8A72-61B25E566AAB}" type="slidenum">
              <a:rPr lang="en-US" altLang="en-US" sz="1200">
                <a:latin typeface="Times New Roman" panose="02020603050405020304" pitchFamily="18" charset="0"/>
              </a:rPr>
              <a:pPr/>
              <a:t>27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38778B05-254E-DD4D-B37F-71E3E063DD0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012AC79B-FB9D-454E-81B7-7E319ADF9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A9B25661-8033-4B4B-89A7-9BDB24606B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ECAC55D1-FC5F-A346-8FDC-688AFA7E581A}" type="slidenum">
              <a:rPr lang="en-US" altLang="en-US" sz="1200">
                <a:latin typeface="Times New Roman" panose="02020603050405020304" pitchFamily="18" charset="0"/>
              </a:rPr>
              <a:pPr/>
              <a:t>29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AB247819-4EE4-9C4F-9639-1AC9AA27C6A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7EB69CE7-AD2C-8E45-BFC3-BFF0DFC123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90537716-334D-DF43-8000-10B2A1168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8F3F50D-0336-C343-885A-C69F424BB199}" type="slidenum">
              <a:rPr lang="en-US" altLang="en-US" sz="1200">
                <a:latin typeface="Times New Roman" panose="02020603050405020304" pitchFamily="18" charset="0"/>
              </a:rPr>
              <a:pPr/>
              <a:t>31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1A7244DD-DD21-E742-AE87-373529B660C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DC69B321-D0E6-1842-AFA3-2721E90B5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1E6DCF7F-4803-C446-BD5D-C0C1734AE6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29A5457-A89A-F44C-93DB-3EC5832603E4}" type="slidenum">
              <a:rPr lang="en-US" altLang="en-US" sz="1200">
                <a:latin typeface="Times New Roman" panose="02020603050405020304" pitchFamily="18" charset="0"/>
              </a:rPr>
              <a:pPr/>
              <a:t>32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B8F7CDE1-D6CE-1140-86EB-DFEB63E2551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E05F5CEB-10B7-4E42-8A4C-AE9DFEB0A7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CB08A13C-84D9-DB45-B794-94B89C69A7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FF6F22C1-E5E3-614E-B3DD-BE981A9415E5}" type="slidenum">
              <a:rPr lang="en-US" altLang="en-US" sz="1200">
                <a:latin typeface="Times New Roman" panose="02020603050405020304" pitchFamily="18" charset="0"/>
              </a:rPr>
              <a:pPr/>
              <a:t>33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819ED3FE-4641-C740-888E-D9B3894D637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826FB7F6-29F6-F141-9905-65A7C5D9CC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645F2598-50C8-8148-AC2B-A6244BDA5F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25D1FE3-F865-BE41-8508-892B05BAEDEC}" type="slidenum">
              <a:rPr lang="en-US" altLang="en-US" sz="1200">
                <a:latin typeface="Times New Roman" panose="02020603050405020304" pitchFamily="18" charset="0"/>
              </a:rPr>
              <a:pPr/>
              <a:t>34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A29148DA-0AE9-1744-BB67-B1964EBFCC4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85F43E2E-6E6E-5844-BB1E-BD9B001F4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12708A4E-06C9-6C40-A347-B2AE8E2252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F887F13-EB08-2040-A6E6-90C1769C189B}" type="slidenum">
              <a:rPr lang="en-US" altLang="en-US" sz="1200">
                <a:latin typeface="Times New Roman" panose="02020603050405020304" pitchFamily="18" charset="0"/>
              </a:rPr>
              <a:pPr/>
              <a:t>35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67A1347B-29F2-A943-A76C-19ABD2E883B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72563550-ACE6-A14E-8963-CC5AC3386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65356856-3831-6344-81E7-8B5E46F39B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545B14B-1DB9-F243-B419-5498F410D785}" type="slidenum">
              <a:rPr lang="en-US" altLang="en-US" sz="1200">
                <a:latin typeface="Times New Roman" panose="02020603050405020304" pitchFamily="18" charset="0"/>
              </a:rPr>
              <a:pPr/>
              <a:t>36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7007D0C3-89A9-A048-A401-DECB9B797C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7344C58F-CFB7-8645-A442-471FA58B56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BD80E603-5FD6-5842-8126-28EAC5266B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6199702-2A5F-CF43-B104-A10BF2A314A8}" type="slidenum">
              <a:rPr lang="en-US" altLang="en-US" sz="1200">
                <a:latin typeface="Times New Roman" panose="02020603050405020304" pitchFamily="18" charset="0"/>
              </a:rPr>
              <a:pPr/>
              <a:t>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8396D37-84E2-D44D-8816-B62CC547267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C279E31F-3ED5-AF48-AEC1-C358FC6797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437428CE-2DBC-134F-8ABB-1FEB95D6BB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F3FD488-769A-D542-B181-F17647A9ABDA}" type="slidenum">
              <a:rPr lang="en-US" altLang="en-US" sz="1200">
                <a:latin typeface="Times New Roman" panose="02020603050405020304" pitchFamily="18" charset="0"/>
              </a:rPr>
              <a:pPr/>
              <a:t>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5D9A9784-3003-9746-A2ED-832B54224B3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4CCA6127-96F7-6D47-A261-015546560A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06ED0B93-4A65-1B4D-8322-12EA81C7D4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46C7622-4304-4E47-8185-7E8A7D0FF62D}" type="slidenum">
              <a:rPr lang="en-US" altLang="en-US" sz="1200">
                <a:latin typeface="Times New Roman" panose="02020603050405020304" pitchFamily="18" charset="0"/>
              </a:rPr>
              <a:pPr/>
              <a:t>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67373EB6-CCB7-9B4A-9CB9-19BC768CCAB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15962664-F9A0-F148-8F66-17F8275143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6055C917-7593-8040-ACE0-C7FA5B20A6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ACC00A67-6684-394B-B79E-AC901E9BE6D1}" type="slidenum">
              <a:rPr lang="en-US" altLang="en-US" sz="1200">
                <a:latin typeface="Times New Roman" panose="02020603050405020304" pitchFamily="18" charset="0"/>
              </a:rPr>
              <a:pPr/>
              <a:t>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FFC87D12-AABF-0C44-9876-63ABB3D6314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21668928-286B-024B-9A9E-DDB7631FD9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01F5D194-E962-E74D-9016-1DA2992E20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7AB5ACA-0F1F-2C42-B9A0-BBE5A336587B}" type="slidenum">
              <a:rPr lang="en-US" altLang="en-US" sz="1200">
                <a:latin typeface="Times New Roman" panose="02020603050405020304" pitchFamily="18" charset="0"/>
              </a:rPr>
              <a:pPr/>
              <a:t>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E040C60B-F673-2C4B-B859-E5508B1A24E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F50790-3801-AD44-8058-E21A8CE73A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755FEA94-ACDC-3147-B18D-FCCE6936A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3305BC9F-DD19-8E42-91C0-663714506204}" type="slidenum">
              <a:rPr lang="en-US" altLang="en-US" sz="1200">
                <a:latin typeface="Times New Roman" panose="02020603050405020304" pitchFamily="18" charset="0"/>
              </a:rPr>
              <a:pPr/>
              <a:t>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277B8F7E-64EC-724E-8A61-4C64C0695E9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4EFA1BD0-B7C1-554C-9E9C-14B79855A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F9284980-82E6-A546-B2A2-57997987E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9F279A7-C4A1-9D46-BF09-EC0A87480872}" type="slidenum">
              <a:rPr lang="en-US" altLang="en-US" sz="1200">
                <a:latin typeface="Times New Roman" panose="02020603050405020304" pitchFamily="18" charset="0"/>
              </a:rPr>
              <a:pPr/>
              <a:t>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C096C3F0-E12D-2D4C-85DA-1AA1165311F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D83DA9DF-07A4-1641-AD60-7E23FBA8D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9E0159-02D3-4C45-99E1-7FE35B9370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9E23DE-079F-F843-B7E9-C7684B1BCB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D5A14FC-4130-E442-ACB0-902B5F8496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7A44EE-CC0B-0F47-97B0-2FF89C6410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774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D6C7B2-06EC-064D-A738-210EDE57A3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9C1092-96AB-D547-8A27-E1BEE2762E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373346B-E123-484F-9779-1F26D293B0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766039-1203-A24B-B6ED-092B8CEBFA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0383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4625" y="381000"/>
            <a:ext cx="1944688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86425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F079266-D491-5741-AA46-6BB6AAA34F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69AF806-A5E4-6B4E-927A-779ED687A9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4A44BBB-B58C-9F4E-9E07-10E9FF4BEA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381AC5-CF95-D348-8CB3-FE4118B837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320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37AFAA-DA10-ED49-B368-CA82251CE2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A2CF9C7-4210-6B42-AA83-CFF4506359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8745965-8457-D640-AA5F-6AE1138DF7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308FF-41F1-C44F-A029-0FBEF91D6D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914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CE9D9B-C012-1243-9602-19CA9A020C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D60B85-F33D-BB47-9D9A-C7CE9B2086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42DE53F-2968-C644-8E15-4333B6044B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B2CB28-DE27-A14D-BCEC-55B195795D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997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913" y="1203325"/>
            <a:ext cx="3810000" cy="4892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203325"/>
            <a:ext cx="3810000" cy="4892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778FC-4035-FE40-A62C-93DDED6EBF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EA7F7C-736D-5E43-842F-726F609A57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28B5CFF-9B2C-F14C-BD8B-E3458867B6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4F7662-3D18-114D-8BDD-BC7F2FE9E2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52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A7BB0F4-D856-774B-935B-57A26AAA3F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D21D038-617D-4D4B-BB46-03C25556B6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BDEAD-C2E4-4F49-9265-6D6F5DCE6B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C63E30-5E97-3F4F-912E-D3346F35C4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16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6067244-CC23-7A4C-A9E6-2D8E87A08F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1F9ACDD-E4E3-5846-9A28-41A5F4385E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3888DF6F-5296-D141-AC87-88D274F684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40F286-0DBB-6F47-ABD6-06437DAAD3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955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45270AF-2ECB-5B4F-8D62-425D413DD0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DA9CE48-98AB-3045-AB65-CBC54A5BB3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B63B34C1-7346-7E47-8442-4BA4953CF8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798DA4-0530-9248-A012-1C94529418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672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30FB3-F0A9-7C46-8411-E473EED929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4A8C9-7C87-5D40-8BB3-079ECEA0BA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9D1A47A4-51FD-5346-AFAF-FD64C3D16D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B7C134-D30B-624B-808A-635FD01F5A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515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E7BE4-4B8F-CD41-861C-6E5719413A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BF0D8-5E44-9444-BF93-8A92E74E0C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2FDA92A-63CE-5742-B8A0-1EA08C28A0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7F60A8-48C3-5643-ADE0-D83D23143B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127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F5B782D-259E-804C-AA51-2099C887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BCD3F9F-4D3D-7B42-A63B-A72F991060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96913" y="1203325"/>
            <a:ext cx="77724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10276" name="Rectangle 4">
            <a:extLst>
              <a:ext uri="{FF2B5EF4-FFF2-40B4-BE49-F238E27FC236}">
                <a16:creationId xmlns:a16="http://schemas.microsoft.com/office/drawing/2014/main" id="{8108A191-D738-5245-8113-5E747AB7C07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0277" name="Rectangle 5">
            <a:extLst>
              <a:ext uri="{FF2B5EF4-FFF2-40B4-BE49-F238E27FC236}">
                <a16:creationId xmlns:a16="http://schemas.microsoft.com/office/drawing/2014/main" id="{6CF30C93-D19C-7B45-A3DB-647D4DDCE12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9A5503C-E977-3744-985C-D62D6C9B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6172200"/>
            <a:ext cx="4318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279" name="Rectangle 7">
            <a:extLst>
              <a:ext uri="{FF2B5EF4-FFF2-40B4-BE49-F238E27FC236}">
                <a16:creationId xmlns:a16="http://schemas.microsoft.com/office/drawing/2014/main" id="{7BB55A56-D0DB-5B4C-80DB-AF626B0C6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538" y="6400800"/>
            <a:ext cx="9445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Arial" charset="0"/>
                <a:ea typeface="+mn-ea"/>
              </a:rPr>
              <a:t>Chapter 8 -</a:t>
            </a:r>
          </a:p>
        </p:txBody>
      </p:sp>
      <p:sp>
        <p:nvSpPr>
          <p:cNvPr id="310280" name="Rectangle 8">
            <a:extLst>
              <a:ext uri="{FF2B5EF4-FFF2-40B4-BE49-F238E27FC236}">
                <a16:creationId xmlns:a16="http://schemas.microsoft.com/office/drawing/2014/main" id="{0F6D5722-30EC-D741-99BC-CBF88F12FA8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70800" y="6403975"/>
            <a:ext cx="11811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anose="020B0604020202020204" pitchFamily="34" charset="0"/>
              </a:defRPr>
            </a:lvl1pPr>
          </a:lstStyle>
          <a:p>
            <a:fld id="{ACAA7479-E0C1-4C4D-96F8-618FC40F2B8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7.png"/><Relationship Id="rId4" Type="http://schemas.openxmlformats.org/officeDocument/2006/relationships/oleObject" Target="../embeddings/oleObject2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3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44.emf"/><Relationship Id="rId5" Type="http://schemas.openxmlformats.org/officeDocument/2006/relationships/image" Target="../media/image41.e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28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2.png"/><Relationship Id="rId4" Type="http://schemas.openxmlformats.org/officeDocument/2006/relationships/oleObject" Target="../embeddings/oleObject29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png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B172F940-73AF-E849-82E0-4B0D773A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6213462-6BCA-A443-903D-46419E2317DC}" type="slidenum">
              <a:rPr lang="en-US" altLang="en-US" sz="1200">
                <a:latin typeface="Arial" panose="020B0604020202020204" pitchFamily="34" charset="0"/>
              </a:rPr>
              <a:pPr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4342" name="Rectangle 2">
            <a:extLst>
              <a:ext uri="{FF2B5EF4-FFF2-40B4-BE49-F238E27FC236}">
                <a16:creationId xmlns:a16="http://schemas.microsoft.com/office/drawing/2014/main" id="{58B2A13C-1C0C-5141-B20F-78F0CDF06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66800"/>
            <a:ext cx="40306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1">
                <a:solidFill>
                  <a:srgbClr val="4D4D4D"/>
                </a:solidFill>
                <a:latin typeface="Arial" panose="020B0604020202020204" pitchFamily="34" charset="0"/>
              </a:rPr>
              <a:t>ISSUES TO ADDRESS...</a:t>
            </a:r>
          </a:p>
        </p:txBody>
      </p:sp>
      <p:sp>
        <p:nvSpPr>
          <p:cNvPr id="14343" name="Rectangle 3">
            <a:extLst>
              <a:ext uri="{FF2B5EF4-FFF2-40B4-BE49-F238E27FC236}">
                <a16:creationId xmlns:a16="http://schemas.microsoft.com/office/drawing/2014/main" id="{82E06D91-F84D-1645-8323-B167990A6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1646238"/>
            <a:ext cx="53927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•  How do flaws in a material initiate failure?</a:t>
            </a:r>
          </a:p>
        </p:txBody>
      </p:sp>
      <p:sp>
        <p:nvSpPr>
          <p:cNvPr id="14344" name="Rectangle 4">
            <a:extLst>
              <a:ext uri="{FF2B5EF4-FFF2-40B4-BE49-F238E27FC236}">
                <a16:creationId xmlns:a16="http://schemas.microsoft.com/office/drawing/2014/main" id="{0B66AE27-16B3-4849-98DC-0EB0B31B0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2016125"/>
            <a:ext cx="68992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•  How is fracture resistance quantified; how do different</a:t>
            </a:r>
          </a:p>
          <a:p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    material classes compare?</a:t>
            </a:r>
          </a:p>
        </p:txBody>
      </p:sp>
      <p:sp>
        <p:nvSpPr>
          <p:cNvPr id="14345" name="Rectangle 5">
            <a:extLst>
              <a:ext uri="{FF2B5EF4-FFF2-40B4-BE49-F238E27FC236}">
                <a16:creationId xmlns:a16="http://schemas.microsoft.com/office/drawing/2014/main" id="{21C84562-C9C2-994B-885B-D32724603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2722563"/>
            <a:ext cx="554831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•  How do we estimate the stress to fracture?</a:t>
            </a:r>
          </a:p>
        </p:txBody>
      </p:sp>
      <p:sp>
        <p:nvSpPr>
          <p:cNvPr id="14346" name="Rectangle 7">
            <a:extLst>
              <a:ext uri="{FF2B5EF4-FFF2-40B4-BE49-F238E27FC236}">
                <a16:creationId xmlns:a16="http://schemas.microsoft.com/office/drawing/2014/main" id="{D9D7B98B-C48B-C446-8071-962EAE20E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3094038"/>
            <a:ext cx="690086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•  How do loading rate, loading history, and temperature</a:t>
            </a:r>
          </a:p>
          <a:p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    affect the failure stress?</a:t>
            </a:r>
          </a:p>
        </p:txBody>
      </p:sp>
      <p:sp>
        <p:nvSpPr>
          <p:cNvPr id="14347" name="Rectangle 11">
            <a:extLst>
              <a:ext uri="{FF2B5EF4-FFF2-40B4-BE49-F238E27FC236}">
                <a16:creationId xmlns:a16="http://schemas.microsoft.com/office/drawing/2014/main" id="{4A17B21D-892C-DC41-9BC3-9D0D49FB2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44" y="5755482"/>
            <a:ext cx="24780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 b="1">
                <a:solidFill>
                  <a:schemeClr val="tx2"/>
                </a:solidFill>
                <a:latin typeface="Arial" panose="020B0604020202020204" pitchFamily="34" charset="0"/>
              </a:rPr>
              <a:t>Ship-cyclic loading</a:t>
            </a:r>
          </a:p>
          <a:p>
            <a:pPr algn="ctr"/>
            <a:r>
              <a:rPr lang="en-US" altLang="en-US" sz="1600" b="1">
                <a:solidFill>
                  <a:schemeClr val="tx2"/>
                </a:solidFill>
                <a:latin typeface="Arial" panose="020B0604020202020204" pitchFamily="34" charset="0"/>
              </a:rPr>
              <a:t>from waves.</a:t>
            </a:r>
          </a:p>
        </p:txBody>
      </p:sp>
      <p:sp>
        <p:nvSpPr>
          <p:cNvPr id="14348" name="Rectangle 12">
            <a:extLst>
              <a:ext uri="{FF2B5EF4-FFF2-40B4-BE49-F238E27FC236}">
                <a16:creationId xmlns:a16="http://schemas.microsoft.com/office/drawing/2014/main" id="{225E0BAE-732A-E14D-AC7A-4B2C787F5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581" y="5733257"/>
            <a:ext cx="22510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 b="1">
                <a:solidFill>
                  <a:schemeClr val="tx2"/>
                </a:solidFill>
                <a:latin typeface="Arial" panose="020B0604020202020204" pitchFamily="34" charset="0"/>
              </a:rPr>
              <a:t>Computer chip-cyclic</a:t>
            </a:r>
          </a:p>
          <a:p>
            <a:pPr algn="ctr"/>
            <a:r>
              <a:rPr lang="en-US" altLang="en-US" sz="1600" b="1">
                <a:solidFill>
                  <a:schemeClr val="tx2"/>
                </a:solidFill>
                <a:latin typeface="Arial" panose="020B0604020202020204" pitchFamily="34" charset="0"/>
              </a:rPr>
              <a:t>thermal loading.</a:t>
            </a:r>
          </a:p>
        </p:txBody>
      </p:sp>
      <p:sp>
        <p:nvSpPr>
          <p:cNvPr id="14349" name="Rectangle 13">
            <a:extLst>
              <a:ext uri="{FF2B5EF4-FFF2-40B4-BE49-F238E27FC236}">
                <a16:creationId xmlns:a16="http://schemas.microsoft.com/office/drawing/2014/main" id="{D92ABAB5-D9D6-724F-9A7F-07433FF7F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519" y="5733257"/>
            <a:ext cx="22733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 b="1">
                <a:solidFill>
                  <a:schemeClr val="tx2"/>
                </a:solidFill>
                <a:latin typeface="Arial" panose="020B0604020202020204" pitchFamily="34" charset="0"/>
              </a:rPr>
              <a:t>Hip implant-cyclic</a:t>
            </a:r>
          </a:p>
          <a:p>
            <a:pPr algn="ctr"/>
            <a:r>
              <a:rPr lang="en-US" altLang="en-US" sz="1600" b="1">
                <a:solidFill>
                  <a:schemeClr val="tx2"/>
                </a:solidFill>
                <a:latin typeface="Arial" panose="020B0604020202020204" pitchFamily="34" charset="0"/>
              </a:rPr>
              <a:t>loading from walking.</a:t>
            </a:r>
          </a:p>
        </p:txBody>
      </p:sp>
      <p:sp>
        <p:nvSpPr>
          <p:cNvPr id="14352" name="Rectangle 17">
            <a:extLst>
              <a:ext uri="{FF2B5EF4-FFF2-40B4-BE49-F238E27FC236}">
                <a16:creationId xmlns:a16="http://schemas.microsoft.com/office/drawing/2014/main" id="{3D82CCEE-2706-2B40-8B19-F823E101F8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Chapter 8: Mechanical Failure</a:t>
            </a:r>
          </a:p>
        </p:txBody>
      </p:sp>
      <p:graphicFrame>
        <p:nvGraphicFramePr>
          <p:cNvPr id="14338" name="Object 2">
            <a:extLst>
              <a:ext uri="{FF2B5EF4-FFF2-40B4-BE49-F238E27FC236}">
                <a16:creationId xmlns:a16="http://schemas.microsoft.com/office/drawing/2014/main" id="{285F1153-33B2-2D48-8048-CD18974EA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895517"/>
              </p:ext>
            </p:extLst>
          </p:nvPr>
        </p:nvGraphicFramePr>
        <p:xfrm>
          <a:off x="527844" y="4428332"/>
          <a:ext cx="2938462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Image" r:id="rId4" imgW="1955800" imgH="660400" progId="Photoshop.Image.9">
                  <p:embed/>
                </p:oleObj>
              </mc:Choice>
              <mc:Fallback>
                <p:oleObj name="Image" r:id="rId4" imgW="1955800" imgH="660400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844" y="4428332"/>
                        <a:ext cx="2938462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3">
            <a:extLst>
              <a:ext uri="{FF2B5EF4-FFF2-40B4-BE49-F238E27FC236}">
                <a16:creationId xmlns:a16="http://schemas.microsoft.com/office/drawing/2014/main" id="{083C5DBB-A907-B24B-BC2A-474F52939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654408"/>
              </p:ext>
            </p:extLst>
          </p:nvPr>
        </p:nvGraphicFramePr>
        <p:xfrm>
          <a:off x="3663156" y="4055269"/>
          <a:ext cx="2239963" cy="170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Image" r:id="rId6" imgW="1498600" imgH="1143000" progId="Photoshop.Image.9">
                  <p:embed/>
                </p:oleObj>
              </mc:Choice>
              <mc:Fallback>
                <p:oleObj name="Image" r:id="rId6" imgW="1498600" imgH="1143000" progId="Photoshop.Image.9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156" y="4055269"/>
                        <a:ext cx="2239963" cy="170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4">
            <a:extLst>
              <a:ext uri="{FF2B5EF4-FFF2-40B4-BE49-F238E27FC236}">
                <a16:creationId xmlns:a16="http://schemas.microsoft.com/office/drawing/2014/main" id="{1140BF3A-5E6F-7B46-BF86-5365D6DA32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648942"/>
              </p:ext>
            </p:extLst>
          </p:nvPr>
        </p:nvGraphicFramePr>
        <p:xfrm>
          <a:off x="6987381" y="3964782"/>
          <a:ext cx="1366838" cy="180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Image" r:id="rId8" imgW="914400" imgH="1206500" progId="Photoshop.Image.9">
                  <p:embed/>
                </p:oleObj>
              </mc:Choice>
              <mc:Fallback>
                <p:oleObj name="Image" r:id="rId8" imgW="914400" imgH="1206500" progId="Photoshop.Image.9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7381" y="3964782"/>
                        <a:ext cx="1366838" cy="180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C180E73-3860-C548-967C-A3DCD1CF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B715EF74-FC5C-DF4B-83DF-CF813E736B0C}" type="slidenum">
              <a:rPr lang="en-US" altLang="en-US" sz="1200">
                <a:latin typeface="Arial" panose="020B0604020202020204" pitchFamily="34" charset="0"/>
              </a:rPr>
              <a:pPr/>
              <a:t>10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C639A11C-1F9D-194F-ACF2-6CB004801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026" y="149225"/>
            <a:ext cx="7772400" cy="533400"/>
          </a:xfrm>
        </p:spPr>
        <p:txBody>
          <a:bodyPr/>
          <a:lstStyle/>
          <a:p>
            <a:r>
              <a:rPr lang="en-US" altLang="en-US" sz="3200"/>
              <a:t>Concentration of Stress at Crack Tip</a:t>
            </a:r>
          </a:p>
        </p:txBody>
      </p:sp>
      <p:grpSp>
        <p:nvGrpSpPr>
          <p:cNvPr id="32772" name="Group 12">
            <a:extLst>
              <a:ext uri="{FF2B5EF4-FFF2-40B4-BE49-F238E27FC236}">
                <a16:creationId xmlns:a16="http://schemas.microsoft.com/office/drawing/2014/main" id="{B173B089-93BA-C44F-B3B9-E8DDB64D1AAA}"/>
              </a:ext>
            </a:extLst>
          </p:cNvPr>
          <p:cNvGrpSpPr>
            <a:grpSpLocks/>
          </p:cNvGrpSpPr>
          <p:nvPr/>
        </p:nvGrpSpPr>
        <p:grpSpPr bwMode="auto">
          <a:xfrm>
            <a:off x="2525864" y="842839"/>
            <a:ext cx="3614738" cy="5257800"/>
            <a:chOff x="2688" y="576"/>
            <a:chExt cx="2277" cy="3312"/>
          </a:xfrm>
        </p:grpSpPr>
        <p:pic>
          <p:nvPicPr>
            <p:cNvPr id="32774" name="Picture 4">
              <a:extLst>
                <a:ext uri="{FF2B5EF4-FFF2-40B4-BE49-F238E27FC236}">
                  <a16:creationId xmlns:a16="http://schemas.microsoft.com/office/drawing/2014/main" id="{9BFCBE3C-A4CC-5C4C-BE70-1B2B53757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576"/>
              <a:ext cx="2277" cy="2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0610334B-9A2B-5C4B-A759-4963842D8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072"/>
              <a:ext cx="1968" cy="8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76" name="Oval 7">
              <a:extLst>
                <a:ext uri="{FF2B5EF4-FFF2-40B4-BE49-F238E27FC236}">
                  <a16:creationId xmlns:a16="http://schemas.microsoft.com/office/drawing/2014/main" id="{7E7B2C25-66E1-5A46-A8A4-7C4561721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408"/>
              <a:ext cx="384" cy="9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2777" name="Line 8">
              <a:extLst>
                <a:ext uri="{FF2B5EF4-FFF2-40B4-BE49-F238E27FC236}">
                  <a16:creationId xmlns:a16="http://schemas.microsoft.com/office/drawing/2014/main" id="{63990959-1361-C647-A82C-819E3796B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640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8" name="Line 9">
              <a:extLst>
                <a:ext uri="{FF2B5EF4-FFF2-40B4-BE49-F238E27FC236}">
                  <a16:creationId xmlns:a16="http://schemas.microsoft.com/office/drawing/2014/main" id="{BEF9D010-6FC4-3448-9499-94AB896795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640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FBD742-3ED6-884F-8D4C-DBF95AB49AF8}"/>
              </a:ext>
            </a:extLst>
          </p:cNvPr>
          <p:cNvCxnSpPr>
            <a:cxnSpLocks/>
          </p:cNvCxnSpPr>
          <p:nvPr/>
        </p:nvCxnSpPr>
        <p:spPr bwMode="auto">
          <a:xfrm flipV="1">
            <a:off x="3500381" y="6100639"/>
            <a:ext cx="0" cy="4399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0D3342-1662-E740-B368-30EA524D3333}"/>
              </a:ext>
            </a:extLst>
          </p:cNvPr>
          <p:cNvCxnSpPr>
            <a:cxnSpLocks/>
          </p:cNvCxnSpPr>
          <p:nvPr/>
        </p:nvCxnSpPr>
        <p:spPr bwMode="auto">
          <a:xfrm flipV="1">
            <a:off x="3467130" y="4371592"/>
            <a:ext cx="0" cy="4399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C5946C-0506-6849-A8EE-CD54FD59D525}"/>
              </a:ext>
            </a:extLst>
          </p:cNvPr>
          <p:cNvSpPr txBox="1"/>
          <p:nvPr/>
        </p:nvSpPr>
        <p:spPr>
          <a:xfrm>
            <a:off x="3027175" y="4334960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/>
              <a:t>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FCF68C-DB7F-824A-B4A9-6B29982F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ED483B33-F4A1-3B4B-9C06-53B50C8A94CB}" type="slidenum">
              <a:rPr lang="en-US" altLang="en-US" sz="1200">
                <a:latin typeface="Arial" panose="020B0604020202020204" pitchFamily="34" charset="0"/>
              </a:rPr>
              <a:pPr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049BCF70-B0F0-9742-AAA1-408E0A078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Flaws are Stress Concentrators!</a:t>
            </a:r>
          </a:p>
        </p:txBody>
      </p:sp>
      <p:sp>
        <p:nvSpPr>
          <p:cNvPr id="34822" name="Rectangle 5">
            <a:extLst>
              <a:ext uri="{FF2B5EF4-FFF2-40B4-BE49-F238E27FC236}">
                <a16:creationId xmlns:a16="http://schemas.microsoft.com/office/drawing/2014/main" id="{81DC47D9-3E48-9A40-BFED-F2FB7BB98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51263" y="1203325"/>
            <a:ext cx="5053012" cy="48926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b="0"/>
              <a:t>Results from crack propagation</a:t>
            </a:r>
          </a:p>
          <a:p>
            <a:r>
              <a:rPr lang="en-US" altLang="en-US" sz="2400" b="0"/>
              <a:t>Griffith Crack</a:t>
            </a:r>
          </a:p>
          <a:p>
            <a:endParaRPr lang="en-US" altLang="en-US" sz="2400" b="0"/>
          </a:p>
          <a:p>
            <a:endParaRPr lang="en-US" altLang="en-US" sz="2400" b="0"/>
          </a:p>
          <a:p>
            <a:endParaRPr lang="en-US" altLang="en-US" sz="2400" b="0"/>
          </a:p>
          <a:p>
            <a:endParaRPr lang="en-US" altLang="en-US" sz="2400" b="0"/>
          </a:p>
          <a:p>
            <a:pPr>
              <a:buFontTx/>
              <a:buNone/>
            </a:pPr>
            <a:r>
              <a:rPr lang="en-US" altLang="en-US" sz="2400" b="0"/>
              <a:t>	where 	</a:t>
            </a:r>
            <a:br>
              <a:rPr lang="en-US" altLang="en-US" sz="2400" b="0"/>
            </a:br>
            <a:r>
              <a:rPr lang="en-US" altLang="en-US" sz="2400" b="0"/>
              <a:t>	</a:t>
            </a:r>
            <a:r>
              <a:rPr lang="en-US" altLang="en-US" sz="2400" b="0">
                <a:sym typeface="Symbol" pitchFamily="2" charset="2"/>
              </a:rPr>
              <a:t></a:t>
            </a:r>
            <a:r>
              <a:rPr lang="en-US" altLang="en-US" sz="2400" b="0" i="1" baseline="-25000"/>
              <a:t>t</a:t>
            </a:r>
            <a:r>
              <a:rPr lang="en-US" altLang="en-US" sz="2400" b="0"/>
              <a:t> = radius of curvature</a:t>
            </a:r>
          </a:p>
          <a:p>
            <a:pPr>
              <a:buFontTx/>
              <a:buNone/>
            </a:pPr>
            <a:r>
              <a:rPr lang="en-US" altLang="en-US" sz="2400" b="0"/>
              <a:t>		</a:t>
            </a:r>
            <a:r>
              <a:rPr lang="en-US" altLang="en-US" sz="2400" b="0">
                <a:latin typeface="Symbol" pitchFamily="2" charset="2"/>
                <a:sym typeface="Arial" panose="020B0604020202020204" pitchFamily="34" charset="0"/>
              </a:rPr>
              <a:t>s</a:t>
            </a:r>
            <a:r>
              <a:rPr lang="en-US" altLang="en-US" sz="2400" b="0" i="1" baseline="-25000">
                <a:sym typeface="Arial" panose="020B0604020202020204" pitchFamily="34" charset="0"/>
              </a:rPr>
              <a:t>o</a:t>
            </a:r>
            <a:r>
              <a:rPr lang="en-US" altLang="en-US" sz="2400" b="0">
                <a:sym typeface="Arial" panose="020B0604020202020204" pitchFamily="34" charset="0"/>
              </a:rPr>
              <a:t> = applied stress</a:t>
            </a:r>
          </a:p>
          <a:p>
            <a:pPr>
              <a:buFontTx/>
              <a:buNone/>
            </a:pPr>
            <a:r>
              <a:rPr lang="en-US" altLang="en-US" sz="2400" b="0">
                <a:sym typeface="Arial" panose="020B0604020202020204" pitchFamily="34" charset="0"/>
              </a:rPr>
              <a:t>		</a:t>
            </a:r>
            <a:r>
              <a:rPr lang="en-US" altLang="en-US" sz="2400" b="0">
                <a:latin typeface="Symbol" pitchFamily="2" charset="2"/>
                <a:sym typeface="Arial" panose="020B0604020202020204" pitchFamily="34" charset="0"/>
              </a:rPr>
              <a:t>s</a:t>
            </a:r>
            <a:r>
              <a:rPr lang="en-US" altLang="en-US" sz="2400" b="0" i="1" baseline="-25000">
                <a:sym typeface="Arial" panose="020B0604020202020204" pitchFamily="34" charset="0"/>
              </a:rPr>
              <a:t>m</a:t>
            </a:r>
            <a:r>
              <a:rPr lang="en-US" altLang="en-US" sz="2400" b="0">
                <a:sym typeface="Arial" panose="020B0604020202020204" pitchFamily="34" charset="0"/>
              </a:rPr>
              <a:t> = stress at crack tip</a:t>
            </a:r>
            <a:endParaRPr lang="en-US" altLang="en-US" sz="2400" b="0"/>
          </a:p>
          <a:p>
            <a:endParaRPr lang="en-US" altLang="en-US" sz="2400" b="0"/>
          </a:p>
        </p:txBody>
      </p:sp>
      <p:graphicFrame>
        <p:nvGraphicFramePr>
          <p:cNvPr id="34818" name="Object 2">
            <a:extLst>
              <a:ext uri="{FF2B5EF4-FFF2-40B4-BE49-F238E27FC236}">
                <a16:creationId xmlns:a16="http://schemas.microsoft.com/office/drawing/2014/main" id="{6289715B-B2ED-3445-B9FB-5578A68611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6575" y="2297113"/>
          <a:ext cx="3859213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8" name="Equation" r:id="rId4" imgW="18141950" imgH="5848350" progId="Equation.3">
                  <p:embed/>
                </p:oleObj>
              </mc:Choice>
              <mc:Fallback>
                <p:oleObj name="Equation" r:id="rId4" imgW="18141950" imgH="584835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575" y="2297113"/>
                        <a:ext cx="3859213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823" name="Group 10">
            <a:extLst>
              <a:ext uri="{FF2B5EF4-FFF2-40B4-BE49-F238E27FC236}">
                <a16:creationId xmlns:a16="http://schemas.microsoft.com/office/drawing/2014/main" id="{42219BBE-9CFA-AC49-958B-F4219065A004}"/>
              </a:ext>
            </a:extLst>
          </p:cNvPr>
          <p:cNvGrpSpPr>
            <a:grpSpLocks/>
          </p:cNvGrpSpPr>
          <p:nvPr/>
        </p:nvGrpSpPr>
        <p:grpSpPr bwMode="auto">
          <a:xfrm>
            <a:off x="206375" y="1371600"/>
            <a:ext cx="3590925" cy="4876800"/>
            <a:chOff x="240" y="864"/>
            <a:chExt cx="2262" cy="3072"/>
          </a:xfrm>
        </p:grpSpPr>
        <p:pic>
          <p:nvPicPr>
            <p:cNvPr id="34830" name="Picture 7">
              <a:extLst>
                <a:ext uri="{FF2B5EF4-FFF2-40B4-BE49-F238E27FC236}">
                  <a16:creationId xmlns:a16="http://schemas.microsoft.com/office/drawing/2014/main" id="{3998D4C9-90A5-2742-9AFD-0796EC536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864"/>
              <a:ext cx="226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31" name="Oval 9">
              <a:extLst>
                <a:ext uri="{FF2B5EF4-FFF2-40B4-BE49-F238E27FC236}">
                  <a16:creationId xmlns:a16="http://schemas.microsoft.com/office/drawing/2014/main" id="{CACD8750-BB57-BC49-846A-3888D2D6F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72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4824" name="Line 11">
            <a:extLst>
              <a:ext uri="{FF2B5EF4-FFF2-40B4-BE49-F238E27FC236}">
                <a16:creationId xmlns:a16="http://schemas.microsoft.com/office/drawing/2014/main" id="{7F4451E4-29D0-4743-82EA-F1B800B410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338" y="2974975"/>
            <a:ext cx="0" cy="1350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5" name="Line 12">
            <a:extLst>
              <a:ext uri="{FF2B5EF4-FFF2-40B4-BE49-F238E27FC236}">
                <a16:creationId xmlns:a16="http://schemas.microsoft.com/office/drawing/2014/main" id="{6B2CA465-A9CF-9B41-8040-61F77D078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475" y="2968625"/>
            <a:ext cx="0" cy="1350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6" name="Line 13">
            <a:extLst>
              <a:ext uri="{FF2B5EF4-FFF2-40B4-BE49-F238E27FC236}">
                <a16:creationId xmlns:a16="http://schemas.microsoft.com/office/drawing/2014/main" id="{99305B72-EFE7-7B45-AB7A-8BEB522491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825" y="4194175"/>
            <a:ext cx="290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7" name="Line 14">
            <a:extLst>
              <a:ext uri="{FF2B5EF4-FFF2-40B4-BE49-F238E27FC236}">
                <a16:creationId xmlns:a16="http://schemas.microsoft.com/office/drawing/2014/main" id="{BA67DDEE-982B-3342-BBDA-CC165511CF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2175" y="4194175"/>
            <a:ext cx="290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8" name="Text Box 15">
            <a:extLst>
              <a:ext uri="{FF2B5EF4-FFF2-40B4-BE49-F238E27FC236}">
                <a16:creationId xmlns:a16="http://schemas.microsoft.com/office/drawing/2014/main" id="{80EE6464-91DA-3447-B9A2-14BF963A5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962400"/>
            <a:ext cx="406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Symbol" pitchFamily="2" charset="2"/>
                <a:sym typeface="Symbol" pitchFamily="2" charset="2"/>
              </a:rPr>
              <a:t></a:t>
            </a:r>
            <a:r>
              <a:rPr lang="en-US" altLang="en-US" sz="2000" baseline="-25000">
                <a:latin typeface="Arial" panose="020B0604020202020204" pitchFamily="34" charset="0"/>
                <a:sym typeface="Arial" panose="020B0604020202020204" pitchFamily="34" charset="0"/>
              </a:rPr>
              <a:t>t</a:t>
            </a:r>
            <a:endParaRPr lang="en-US" altLang="en-US" sz="2000"/>
          </a:p>
        </p:txBody>
      </p:sp>
      <p:sp>
        <p:nvSpPr>
          <p:cNvPr id="34829" name="Rectangle 16">
            <a:extLst>
              <a:ext uri="{FF2B5EF4-FFF2-40B4-BE49-F238E27FC236}">
                <a16:creationId xmlns:a16="http://schemas.microsoft.com/office/drawing/2014/main" id="{5EEAAD36-ED60-094E-8B32-E7F0DA8EA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3900" y="5991225"/>
            <a:ext cx="27257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Adapted from Fig. 8.8(a), </a:t>
            </a:r>
            <a:r>
              <a:rPr lang="en-US" altLang="en-US" sz="1200" i="1">
                <a:solidFill>
                  <a:srgbClr val="000000"/>
                </a:solidFill>
                <a:latin typeface="Arial" panose="020B0604020202020204" pitchFamily="34" charset="0"/>
              </a:rPr>
              <a:t>Callister 7e.</a:t>
            </a:r>
          </a:p>
        </p:txBody>
      </p:sp>
      <p:graphicFrame>
        <p:nvGraphicFramePr>
          <p:cNvPr id="34819" name="Object 3">
            <a:extLst>
              <a:ext uri="{FF2B5EF4-FFF2-40B4-BE49-F238E27FC236}">
                <a16:creationId xmlns:a16="http://schemas.microsoft.com/office/drawing/2014/main" id="{704BF8F4-5A1D-7F49-9BEE-2EE1A515FB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9" name="Equation" r:id="rId7" imgW="1314450" imgH="2489200" progId="Equation.3">
                  <p:embed/>
                </p:oleObj>
              </mc:Choice>
              <mc:Fallback>
                <p:oleObj name="Equation" r:id="rId7" imgW="1314450" imgH="2489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 Placeholder 5">
            <a:extLst>
              <a:ext uri="{FF2B5EF4-FFF2-40B4-BE49-F238E27FC236}">
                <a16:creationId xmlns:a16="http://schemas.microsoft.com/office/drawing/2014/main" id="{1258CD64-D467-AF48-A235-B3399551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CE587B84-D48F-7742-8DAE-F16EE2E70292}" type="slidenum">
              <a:rPr lang="en-US" altLang="en-US" sz="1200">
                <a:latin typeface="Arial" panose="020B0604020202020204" pitchFamily="34" charset="0"/>
              </a:rPr>
              <a:pPr/>
              <a:t>12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5B06D41-8DCF-8444-B46A-ACB1BBFDF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Engineering Fracture Design</a:t>
            </a:r>
          </a:p>
        </p:txBody>
      </p:sp>
      <p:grpSp>
        <p:nvGrpSpPr>
          <p:cNvPr id="36868" name="Group 4">
            <a:extLst>
              <a:ext uri="{FF2B5EF4-FFF2-40B4-BE49-F238E27FC236}">
                <a16:creationId xmlns:a16="http://schemas.microsoft.com/office/drawing/2014/main" id="{1C942A01-C28C-4E42-ADE9-D6535DE91AA8}"/>
              </a:ext>
            </a:extLst>
          </p:cNvPr>
          <p:cNvGrpSpPr>
            <a:grpSpLocks/>
          </p:cNvGrpSpPr>
          <p:nvPr/>
        </p:nvGrpSpPr>
        <p:grpSpPr bwMode="auto">
          <a:xfrm>
            <a:off x="2692400" y="1460500"/>
            <a:ext cx="5638800" cy="4695825"/>
            <a:chOff x="1696" y="920"/>
            <a:chExt cx="3552" cy="2958"/>
          </a:xfrm>
        </p:grpSpPr>
        <p:sp>
          <p:nvSpPr>
            <p:cNvPr id="36937" name="Freeform 5">
              <a:extLst>
                <a:ext uri="{FF2B5EF4-FFF2-40B4-BE49-F238E27FC236}">
                  <a16:creationId xmlns:a16="http://schemas.microsoft.com/office/drawing/2014/main" id="{058C1E04-88FA-8843-ADB9-78B411890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" y="1568"/>
              <a:ext cx="1804" cy="1516"/>
            </a:xfrm>
            <a:custGeom>
              <a:avLst/>
              <a:gdLst>
                <a:gd name="T0" fmla="*/ 0 w 1804"/>
                <a:gd name="T1" fmla="*/ 0 h 1516"/>
                <a:gd name="T2" fmla="*/ 32 w 1804"/>
                <a:gd name="T3" fmla="*/ 424 h 1516"/>
                <a:gd name="T4" fmla="*/ 128 w 1804"/>
                <a:gd name="T5" fmla="*/ 804 h 1516"/>
                <a:gd name="T6" fmla="*/ 288 w 1804"/>
                <a:gd name="T7" fmla="*/ 1076 h 1516"/>
                <a:gd name="T8" fmla="*/ 536 w 1804"/>
                <a:gd name="T9" fmla="*/ 1280 h 1516"/>
                <a:gd name="T10" fmla="*/ 896 w 1804"/>
                <a:gd name="T11" fmla="*/ 1400 h 1516"/>
                <a:gd name="T12" fmla="*/ 1376 w 1804"/>
                <a:gd name="T13" fmla="*/ 1476 h 1516"/>
                <a:gd name="T14" fmla="*/ 1804 w 1804"/>
                <a:gd name="T15" fmla="*/ 1516 h 15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04"/>
                <a:gd name="T25" fmla="*/ 0 h 1516"/>
                <a:gd name="T26" fmla="*/ 1804 w 1804"/>
                <a:gd name="T27" fmla="*/ 1516 h 15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04" h="1516">
                  <a:moveTo>
                    <a:pt x="0" y="0"/>
                  </a:moveTo>
                  <a:cubicBezTo>
                    <a:pt x="5" y="145"/>
                    <a:pt x="11" y="290"/>
                    <a:pt x="32" y="424"/>
                  </a:cubicBezTo>
                  <a:cubicBezTo>
                    <a:pt x="53" y="558"/>
                    <a:pt x="85" y="695"/>
                    <a:pt x="128" y="804"/>
                  </a:cubicBezTo>
                  <a:cubicBezTo>
                    <a:pt x="171" y="913"/>
                    <a:pt x="220" y="997"/>
                    <a:pt x="288" y="1076"/>
                  </a:cubicBezTo>
                  <a:cubicBezTo>
                    <a:pt x="356" y="1155"/>
                    <a:pt x="435" y="1226"/>
                    <a:pt x="536" y="1280"/>
                  </a:cubicBezTo>
                  <a:cubicBezTo>
                    <a:pt x="637" y="1334"/>
                    <a:pt x="756" y="1367"/>
                    <a:pt x="896" y="1400"/>
                  </a:cubicBezTo>
                  <a:cubicBezTo>
                    <a:pt x="1036" y="1433"/>
                    <a:pt x="1225" y="1457"/>
                    <a:pt x="1376" y="1476"/>
                  </a:cubicBezTo>
                  <a:cubicBezTo>
                    <a:pt x="1527" y="1495"/>
                    <a:pt x="1733" y="1509"/>
                    <a:pt x="1804" y="1516"/>
                  </a:cubicBezTo>
                </a:path>
              </a:pathLst>
            </a:custGeom>
            <a:noFill/>
            <a:ln w="28575">
              <a:solidFill>
                <a:srgbClr val="00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938" name="Rectangle 6">
              <a:extLst>
                <a:ext uri="{FF2B5EF4-FFF2-40B4-BE49-F238E27FC236}">
                  <a16:creationId xmlns:a16="http://schemas.microsoft.com/office/drawing/2014/main" id="{9D12EE9B-D300-544D-8F02-8E680CAC2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" y="3224"/>
              <a:ext cx="26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i="1">
                  <a:solidFill>
                    <a:srgbClr val="0066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 sz="2800">
                  <a:solidFill>
                    <a:srgbClr val="00660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en-US" sz="2800" i="1">
                  <a:solidFill>
                    <a:srgbClr val="006600"/>
                  </a:solidFill>
                  <a:latin typeface="Arial" panose="020B0604020202020204" pitchFamily="34" charset="0"/>
                </a:rPr>
                <a:t>h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grpSp>
          <p:nvGrpSpPr>
            <p:cNvPr id="36939" name="Group 7">
              <a:extLst>
                <a:ext uri="{FF2B5EF4-FFF2-40B4-BE49-F238E27FC236}">
                  <a16:creationId xmlns:a16="http://schemas.microsoft.com/office/drawing/2014/main" id="{AD01C000-DA23-D941-8DBA-9CD4EEED9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2" y="3744"/>
              <a:ext cx="496" cy="96"/>
              <a:chOff x="2232" y="3744"/>
              <a:chExt cx="496" cy="96"/>
            </a:xfrm>
          </p:grpSpPr>
          <p:sp>
            <p:nvSpPr>
              <p:cNvPr id="36980" name="Freeform 8">
                <a:extLst>
                  <a:ext uri="{FF2B5EF4-FFF2-40B4-BE49-F238E27FC236}">
                    <a16:creationId xmlns:a16="http://schemas.microsoft.com/office/drawing/2014/main" id="{D60F1764-CE0F-0142-B022-5E6FD70E1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2" y="3744"/>
                <a:ext cx="104" cy="96"/>
              </a:xfrm>
              <a:custGeom>
                <a:avLst/>
                <a:gdLst>
                  <a:gd name="T0" fmla="*/ 0 w 104"/>
                  <a:gd name="T1" fmla="*/ 48 h 96"/>
                  <a:gd name="T2" fmla="*/ 104 w 104"/>
                  <a:gd name="T3" fmla="*/ 0 h 96"/>
                  <a:gd name="T4" fmla="*/ 72 w 104"/>
                  <a:gd name="T5" fmla="*/ 48 h 96"/>
                  <a:gd name="T6" fmla="*/ 104 w 104"/>
                  <a:gd name="T7" fmla="*/ 96 h 96"/>
                  <a:gd name="T8" fmla="*/ 0 w 104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0" y="48"/>
                    </a:moveTo>
                    <a:lnTo>
                      <a:pt x="104" y="0"/>
                    </a:lnTo>
                    <a:lnTo>
                      <a:pt x="72" y="48"/>
                    </a:lnTo>
                    <a:lnTo>
                      <a:pt x="104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008800"/>
              </a:solidFill>
              <a:ln w="12700">
                <a:solidFill>
                  <a:srgbClr val="0088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81" name="Line 9">
                <a:extLst>
                  <a:ext uri="{FF2B5EF4-FFF2-40B4-BE49-F238E27FC236}">
                    <a16:creationId xmlns:a16="http://schemas.microsoft.com/office/drawing/2014/main" id="{C5BFF87F-3EDC-3142-AF13-0506A570E0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3792"/>
                <a:ext cx="424" cy="1"/>
              </a:xfrm>
              <a:prstGeom prst="line">
                <a:avLst/>
              </a:prstGeom>
              <a:noFill/>
              <a:ln w="25400">
                <a:solidFill>
                  <a:srgbClr val="0088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40" name="Rectangle 10">
              <a:extLst>
                <a:ext uri="{FF2B5EF4-FFF2-40B4-BE49-F238E27FC236}">
                  <a16:creationId xmlns:a16="http://schemas.microsoft.com/office/drawing/2014/main" id="{60F5A25A-4B52-DA4A-B80E-239EB8262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3648"/>
              <a:ext cx="162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6600"/>
                  </a:solidFill>
                  <a:latin typeface="Arial" panose="020B0604020202020204" pitchFamily="34" charset="0"/>
                </a:rPr>
                <a:t>sharper fillet radius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941" name="Rectangle 11">
              <a:extLst>
                <a:ext uri="{FF2B5EF4-FFF2-40B4-BE49-F238E27FC236}">
                  <a16:creationId xmlns:a16="http://schemas.microsoft.com/office/drawing/2014/main" id="{FCE7CA0E-7CCE-3F49-80B3-8EBD81C8B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28"/>
              <a:ext cx="92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777777"/>
                  </a:solidFill>
                  <a:latin typeface="Arial" panose="020B0604020202020204" pitchFamily="34" charset="0"/>
                </a:rPr>
                <a:t>increasing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942" name="Rectangle 12">
              <a:extLst>
                <a:ext uri="{FF2B5EF4-FFF2-40B4-BE49-F238E27FC236}">
                  <a16:creationId xmlns:a16="http://schemas.microsoft.com/office/drawing/2014/main" id="{0507EF34-1CE9-5745-AF68-8D7E655A9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" y="2128"/>
              <a:ext cx="29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006600"/>
                  </a:solidFill>
                  <a:latin typeface="Arial" panose="020B0604020202020204" pitchFamily="34" charset="0"/>
                </a:rPr>
                <a:t>w</a:t>
              </a:r>
              <a:r>
                <a:rPr lang="en-US" altLang="en-US">
                  <a:solidFill>
                    <a:srgbClr val="006600"/>
                  </a:solidFill>
                  <a:latin typeface="Arial" panose="020B0604020202020204" pitchFamily="34" charset="0"/>
                </a:rPr>
                <a:t>/</a:t>
              </a:r>
              <a:r>
                <a:rPr lang="en-US" altLang="en-US" i="1">
                  <a:solidFill>
                    <a:srgbClr val="006600"/>
                  </a:solidFill>
                  <a:latin typeface="Arial" panose="020B0604020202020204" pitchFamily="34" charset="0"/>
                </a:rPr>
                <a:t>h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36943" name="Rectangle 13">
              <a:extLst>
                <a:ext uri="{FF2B5EF4-FFF2-40B4-BE49-F238E27FC236}">
                  <a16:creationId xmlns:a16="http://schemas.microsoft.com/office/drawing/2014/main" id="{2BB95165-DCAB-DE45-AF3D-EB7AB7CBC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3376"/>
              <a:ext cx="10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944" name="Line 14">
              <a:extLst>
                <a:ext uri="{FF2B5EF4-FFF2-40B4-BE49-F238E27FC236}">
                  <a16:creationId xmlns:a16="http://schemas.microsoft.com/office/drawing/2014/main" id="{5ADCA3C5-58FF-F748-92BC-BFD35BD04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2" y="3240"/>
              <a:ext cx="1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5" name="Line 15">
              <a:extLst>
                <a:ext uri="{FF2B5EF4-FFF2-40B4-BE49-F238E27FC236}">
                  <a16:creationId xmlns:a16="http://schemas.microsoft.com/office/drawing/2014/main" id="{3E72DE96-86DE-D64E-A5DF-CE67E3871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8" y="2816"/>
              <a:ext cx="11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6" name="Line 16">
              <a:extLst>
                <a:ext uri="{FF2B5EF4-FFF2-40B4-BE49-F238E27FC236}">
                  <a16:creationId xmlns:a16="http://schemas.microsoft.com/office/drawing/2014/main" id="{EFBDB755-5953-1248-AE7E-A9713DD2E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8" y="2240"/>
              <a:ext cx="11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7" name="Line 17">
              <a:extLst>
                <a:ext uri="{FF2B5EF4-FFF2-40B4-BE49-F238E27FC236}">
                  <a16:creationId xmlns:a16="http://schemas.microsoft.com/office/drawing/2014/main" id="{98C8BDE6-9D20-644F-B042-367161D47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8" y="1672"/>
              <a:ext cx="11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8" name="Rectangle 18">
              <a:extLst>
                <a:ext uri="{FF2B5EF4-FFF2-40B4-BE49-F238E27FC236}">
                  <a16:creationId xmlns:a16="http://schemas.microsoft.com/office/drawing/2014/main" id="{8C77A5DB-33D0-F745-986E-5A632F9F0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376"/>
              <a:ext cx="26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0.5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949" name="Rectangle 19">
              <a:extLst>
                <a:ext uri="{FF2B5EF4-FFF2-40B4-BE49-F238E27FC236}">
                  <a16:creationId xmlns:a16="http://schemas.microsoft.com/office/drawing/2014/main" id="{83485A9B-9008-D640-ACE4-F475EFCF3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3376"/>
              <a:ext cx="26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1.0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950" name="Rectangle 20">
              <a:extLst>
                <a:ext uri="{FF2B5EF4-FFF2-40B4-BE49-F238E27FC236}">
                  <a16:creationId xmlns:a16="http://schemas.microsoft.com/office/drawing/2014/main" id="{948B1618-43EC-8F41-AB25-B6BE44FFC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3232"/>
              <a:ext cx="26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1.0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951" name="Rectangle 21">
              <a:extLst>
                <a:ext uri="{FF2B5EF4-FFF2-40B4-BE49-F238E27FC236}">
                  <a16:creationId xmlns:a16="http://schemas.microsoft.com/office/drawing/2014/main" id="{9DBFF4D0-108C-844B-A6BB-8C45F8293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2704"/>
              <a:ext cx="26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1.5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952" name="Rectangle 22">
              <a:extLst>
                <a:ext uri="{FF2B5EF4-FFF2-40B4-BE49-F238E27FC236}">
                  <a16:creationId xmlns:a16="http://schemas.microsoft.com/office/drawing/2014/main" id="{9DA24B62-3E3F-BD40-AB4B-E38046D0F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2120"/>
              <a:ext cx="26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2.0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953" name="Rectangle 23">
              <a:extLst>
                <a:ext uri="{FF2B5EF4-FFF2-40B4-BE49-F238E27FC236}">
                  <a16:creationId xmlns:a16="http://schemas.microsoft.com/office/drawing/2014/main" id="{BD894C19-5028-B54E-BD98-FBEFE1D1C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552"/>
              <a:ext cx="26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2.5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954" name="Rectangle 24">
              <a:extLst>
                <a:ext uri="{FF2B5EF4-FFF2-40B4-BE49-F238E27FC236}">
                  <a16:creationId xmlns:a16="http://schemas.microsoft.com/office/drawing/2014/main" id="{6A6CFC54-9238-034B-B45C-4F9F20786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12"/>
              <a:ext cx="2584" cy="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955" name="Rectangle 25">
              <a:extLst>
                <a:ext uri="{FF2B5EF4-FFF2-40B4-BE49-F238E27FC236}">
                  <a16:creationId xmlns:a16="http://schemas.microsoft.com/office/drawing/2014/main" id="{483E9B16-045D-EC4C-AC5A-B229F435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112"/>
              <a:ext cx="240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b="1">
                  <a:solidFill>
                    <a:srgbClr val="0099FF"/>
                  </a:solidFill>
                  <a:latin typeface="Arial" panose="020B0604020202020204" pitchFamily="34" charset="0"/>
                </a:rPr>
                <a:t>Stress Conc. Factor, </a:t>
              </a:r>
              <a:r>
                <a:rPr lang="en-US" altLang="en-US" sz="2800" b="1" i="1">
                  <a:solidFill>
                    <a:srgbClr val="0099FF"/>
                  </a:solidFill>
                  <a:latin typeface="Arial" panose="020B0604020202020204" pitchFamily="34" charset="0"/>
                </a:rPr>
                <a:t>K</a:t>
              </a:r>
              <a:endParaRPr lang="en-US" altLang="en-US" b="1" i="1">
                <a:latin typeface="Arial" panose="020B0604020202020204" pitchFamily="34" charset="0"/>
              </a:endParaRPr>
            </a:p>
          </p:txBody>
        </p:sp>
        <p:sp>
          <p:nvSpPr>
            <p:cNvPr id="36956" name="Rectangle 26">
              <a:extLst>
                <a:ext uri="{FF2B5EF4-FFF2-40B4-BE49-F238E27FC236}">
                  <a16:creationId xmlns:a16="http://schemas.microsoft.com/office/drawing/2014/main" id="{3ED4C47B-CDBE-394B-AB3B-DE9AA303A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1" y="1169"/>
              <a:ext cx="6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i="1">
                  <a:solidFill>
                    <a:srgbClr val="0099FF"/>
                  </a:solidFill>
                  <a:latin typeface="Arial" panose="020B0604020202020204" pitchFamily="34" charset="0"/>
                </a:rPr>
                <a:t>t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grpSp>
          <p:nvGrpSpPr>
            <p:cNvPr id="36957" name="Group 27">
              <a:extLst>
                <a:ext uri="{FF2B5EF4-FFF2-40B4-BE49-F238E27FC236}">
                  <a16:creationId xmlns:a16="http://schemas.microsoft.com/office/drawing/2014/main" id="{8CEE7968-6156-E24A-8D5E-7889AC99DB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8" y="3320"/>
              <a:ext cx="2816" cy="96"/>
              <a:chOff x="2008" y="3320"/>
              <a:chExt cx="2816" cy="96"/>
            </a:xfrm>
          </p:grpSpPr>
          <p:sp>
            <p:nvSpPr>
              <p:cNvPr id="36978" name="Freeform 28">
                <a:extLst>
                  <a:ext uri="{FF2B5EF4-FFF2-40B4-BE49-F238E27FC236}">
                    <a16:creationId xmlns:a16="http://schemas.microsoft.com/office/drawing/2014/main" id="{8F1E4CB3-5D92-584F-90B6-C439389F7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0" y="3320"/>
                <a:ext cx="104" cy="96"/>
              </a:xfrm>
              <a:custGeom>
                <a:avLst/>
                <a:gdLst>
                  <a:gd name="T0" fmla="*/ 104 w 104"/>
                  <a:gd name="T1" fmla="*/ 48 h 96"/>
                  <a:gd name="T2" fmla="*/ 0 w 104"/>
                  <a:gd name="T3" fmla="*/ 96 h 96"/>
                  <a:gd name="T4" fmla="*/ 32 w 104"/>
                  <a:gd name="T5" fmla="*/ 48 h 96"/>
                  <a:gd name="T6" fmla="*/ 0 w 104"/>
                  <a:gd name="T7" fmla="*/ 0 h 96"/>
                  <a:gd name="T8" fmla="*/ 104 w 104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104" y="48"/>
                    </a:moveTo>
                    <a:lnTo>
                      <a:pt x="0" y="96"/>
                    </a:lnTo>
                    <a:lnTo>
                      <a:pt x="32" y="48"/>
                    </a:lnTo>
                    <a:lnTo>
                      <a:pt x="0" y="0"/>
                    </a:lnTo>
                    <a:lnTo>
                      <a:pt x="10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79" name="Line 29">
                <a:extLst>
                  <a:ext uri="{FF2B5EF4-FFF2-40B4-BE49-F238E27FC236}">
                    <a16:creationId xmlns:a16="http://schemas.microsoft.com/office/drawing/2014/main" id="{57BA7154-5F9C-2848-AB94-4489F91C2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8" y="3368"/>
                <a:ext cx="27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58" name="Group 30">
              <a:extLst>
                <a:ext uri="{FF2B5EF4-FFF2-40B4-BE49-F238E27FC236}">
                  <a16:creationId xmlns:a16="http://schemas.microsoft.com/office/drawing/2014/main" id="{FD0D35D4-D8B4-7C4D-88A4-D7689A3E89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0" y="1184"/>
              <a:ext cx="96" cy="2192"/>
              <a:chOff x="1960" y="1184"/>
              <a:chExt cx="96" cy="2192"/>
            </a:xfrm>
          </p:grpSpPr>
          <p:sp>
            <p:nvSpPr>
              <p:cNvPr id="36976" name="Freeform 31">
                <a:extLst>
                  <a:ext uri="{FF2B5EF4-FFF2-40B4-BE49-F238E27FC236}">
                    <a16:creationId xmlns:a16="http://schemas.microsoft.com/office/drawing/2014/main" id="{6987F544-EFCC-C14F-8C48-1B9211C1C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0" y="1184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77" name="Line 32">
                <a:extLst>
                  <a:ext uri="{FF2B5EF4-FFF2-40B4-BE49-F238E27FC236}">
                    <a16:creationId xmlns:a16="http://schemas.microsoft.com/office/drawing/2014/main" id="{57D87D96-585C-444F-85D6-DFB43DE74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8" y="1256"/>
                <a:ext cx="1" cy="2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59" name="Line 33">
              <a:extLst>
                <a:ext uri="{FF2B5EF4-FFF2-40B4-BE49-F238E27FC236}">
                  <a16:creationId xmlns:a16="http://schemas.microsoft.com/office/drawing/2014/main" id="{E87FAC86-B82E-F247-883C-92858E0C3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6" y="3248"/>
              <a:ext cx="1" cy="12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960" name="Group 34">
              <a:extLst>
                <a:ext uri="{FF2B5EF4-FFF2-40B4-BE49-F238E27FC236}">
                  <a16:creationId xmlns:a16="http://schemas.microsoft.com/office/drawing/2014/main" id="{D1503679-9C5D-7544-AFAA-C6FD3C1C0F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4" y="920"/>
              <a:ext cx="460" cy="331"/>
              <a:chOff x="4744" y="920"/>
              <a:chExt cx="460" cy="331"/>
            </a:xfrm>
          </p:grpSpPr>
          <p:sp>
            <p:nvSpPr>
              <p:cNvPr id="36974" name="Rectangle 35">
                <a:extLst>
                  <a:ext uri="{FF2B5EF4-FFF2-40B4-BE49-F238E27FC236}">
                    <a16:creationId xmlns:a16="http://schemas.microsoft.com/office/drawing/2014/main" id="{D71C23C4-33AC-504E-92B9-832604093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4" y="920"/>
                <a:ext cx="11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0033FF"/>
                    </a:solidFill>
                    <a:latin typeface="Symbol" pitchFamily="2" charset="2"/>
                  </a:rPr>
                  <a:t>s</a:t>
                </a:r>
                <a:endParaRPr lang="en-US" altLang="en-US">
                  <a:latin typeface="Symbol" pitchFamily="2" charset="2"/>
                </a:endParaRPr>
              </a:p>
            </p:txBody>
          </p:sp>
          <p:sp>
            <p:nvSpPr>
              <p:cNvPr id="36975" name="Rectangle 36">
                <a:extLst>
                  <a:ext uri="{FF2B5EF4-FFF2-40B4-BE49-F238E27FC236}">
                    <a16:creationId xmlns:a16="http://schemas.microsoft.com/office/drawing/2014/main" id="{FFAFB636-A960-344C-AF3F-469F55EFC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" y="1040"/>
                <a:ext cx="332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200" i="1">
                    <a:solidFill>
                      <a:srgbClr val="0033FF"/>
                    </a:solidFill>
                    <a:latin typeface="Arial" panose="020B0604020202020204" pitchFamily="34" charset="0"/>
                  </a:rPr>
                  <a:t>max</a:t>
                </a:r>
                <a:endParaRPr lang="en-US" altLang="en-US" i="1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961" name="Group 37">
              <a:extLst>
                <a:ext uri="{FF2B5EF4-FFF2-40B4-BE49-F238E27FC236}">
                  <a16:creationId xmlns:a16="http://schemas.microsoft.com/office/drawing/2014/main" id="{F67CA189-E340-1746-A085-5C9DB7AEA8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6" y="1240"/>
              <a:ext cx="218" cy="331"/>
              <a:chOff x="4856" y="1240"/>
              <a:chExt cx="218" cy="331"/>
            </a:xfrm>
          </p:grpSpPr>
          <p:sp>
            <p:nvSpPr>
              <p:cNvPr id="36972" name="Rectangle 38">
                <a:extLst>
                  <a:ext uri="{FF2B5EF4-FFF2-40B4-BE49-F238E27FC236}">
                    <a16:creationId xmlns:a16="http://schemas.microsoft.com/office/drawing/2014/main" id="{D1F741A3-86DB-044C-9593-2492BB64E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" y="1240"/>
                <a:ext cx="116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000000"/>
                    </a:solidFill>
                    <a:latin typeface="Symbol" pitchFamily="2" charset="2"/>
                  </a:rPr>
                  <a:t>s</a:t>
                </a:r>
                <a:endParaRPr lang="en-US" altLang="en-US">
                  <a:latin typeface="Symbol" pitchFamily="2" charset="2"/>
                </a:endParaRPr>
              </a:p>
            </p:txBody>
          </p:sp>
          <p:sp>
            <p:nvSpPr>
              <p:cNvPr id="36973" name="Rectangle 39">
                <a:extLst>
                  <a:ext uri="{FF2B5EF4-FFF2-40B4-BE49-F238E27FC236}">
                    <a16:creationId xmlns:a16="http://schemas.microsoft.com/office/drawing/2014/main" id="{752BE0F5-921C-D546-9617-C6BC81CC9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1360"/>
                <a:ext cx="98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200" i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o</a:t>
                </a:r>
                <a:endParaRPr lang="en-US" altLang="en-US" i="1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62" name="Rectangle 40">
              <a:extLst>
                <a:ext uri="{FF2B5EF4-FFF2-40B4-BE49-F238E27FC236}">
                  <a16:creationId xmlns:a16="http://schemas.microsoft.com/office/drawing/2014/main" id="{F4B70529-A266-3A43-9B97-8FAC2CC31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1177"/>
              <a:ext cx="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=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963" name="Line 41">
              <a:extLst>
                <a:ext uri="{FF2B5EF4-FFF2-40B4-BE49-F238E27FC236}">
                  <a16:creationId xmlns:a16="http://schemas.microsoft.com/office/drawing/2014/main" id="{5CEB3100-58B5-B748-B7CC-78E8BE550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0" y="1248"/>
              <a:ext cx="48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4" name="Freeform 42">
              <a:extLst>
                <a:ext uri="{FF2B5EF4-FFF2-40B4-BE49-F238E27FC236}">
                  <a16:creationId xmlns:a16="http://schemas.microsoft.com/office/drawing/2014/main" id="{7B44A0BE-7B36-324B-82B2-41E1B1ABA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" y="2200"/>
              <a:ext cx="1864" cy="988"/>
            </a:xfrm>
            <a:custGeom>
              <a:avLst/>
              <a:gdLst>
                <a:gd name="T0" fmla="*/ 0 w 1864"/>
                <a:gd name="T1" fmla="*/ 0 h 988"/>
                <a:gd name="T2" fmla="*/ 96 w 1864"/>
                <a:gd name="T3" fmla="*/ 356 h 988"/>
                <a:gd name="T4" fmla="*/ 232 w 1864"/>
                <a:gd name="T5" fmla="*/ 592 h 988"/>
                <a:gd name="T6" fmla="*/ 432 w 1864"/>
                <a:gd name="T7" fmla="*/ 760 h 988"/>
                <a:gd name="T8" fmla="*/ 716 w 1864"/>
                <a:gd name="T9" fmla="*/ 860 h 988"/>
                <a:gd name="T10" fmla="*/ 1284 w 1864"/>
                <a:gd name="T11" fmla="*/ 952 h 988"/>
                <a:gd name="T12" fmla="*/ 1864 w 1864"/>
                <a:gd name="T13" fmla="*/ 988 h 9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64"/>
                <a:gd name="T22" fmla="*/ 0 h 988"/>
                <a:gd name="T23" fmla="*/ 1864 w 1864"/>
                <a:gd name="T24" fmla="*/ 988 h 9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64" h="988">
                  <a:moveTo>
                    <a:pt x="0" y="0"/>
                  </a:moveTo>
                  <a:cubicBezTo>
                    <a:pt x="28" y="128"/>
                    <a:pt x="57" y="257"/>
                    <a:pt x="96" y="356"/>
                  </a:cubicBezTo>
                  <a:cubicBezTo>
                    <a:pt x="135" y="455"/>
                    <a:pt x="176" y="525"/>
                    <a:pt x="232" y="592"/>
                  </a:cubicBezTo>
                  <a:cubicBezTo>
                    <a:pt x="288" y="659"/>
                    <a:pt x="351" y="715"/>
                    <a:pt x="432" y="760"/>
                  </a:cubicBezTo>
                  <a:cubicBezTo>
                    <a:pt x="513" y="805"/>
                    <a:pt x="574" y="828"/>
                    <a:pt x="716" y="860"/>
                  </a:cubicBezTo>
                  <a:cubicBezTo>
                    <a:pt x="858" y="892"/>
                    <a:pt x="1093" y="931"/>
                    <a:pt x="1284" y="952"/>
                  </a:cubicBezTo>
                  <a:cubicBezTo>
                    <a:pt x="1475" y="973"/>
                    <a:pt x="1669" y="980"/>
                    <a:pt x="1864" y="988"/>
                  </a:cubicBezTo>
                </a:path>
              </a:pathLst>
            </a:custGeom>
            <a:noFill/>
            <a:ln w="28575">
              <a:solidFill>
                <a:srgbClr val="00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965" name="Freeform 43">
              <a:extLst>
                <a:ext uri="{FF2B5EF4-FFF2-40B4-BE49-F238E27FC236}">
                  <a16:creationId xmlns:a16="http://schemas.microsoft.com/office/drawing/2014/main" id="{B28057C7-F9E8-CF49-9E0D-EDC24FF7D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" y="1664"/>
              <a:ext cx="2228" cy="1424"/>
            </a:xfrm>
            <a:custGeom>
              <a:avLst/>
              <a:gdLst>
                <a:gd name="T0" fmla="*/ 0 w 2228"/>
                <a:gd name="T1" fmla="*/ 0 h 1424"/>
                <a:gd name="T2" fmla="*/ 76 w 2228"/>
                <a:gd name="T3" fmla="*/ 352 h 1424"/>
                <a:gd name="T4" fmla="*/ 244 w 2228"/>
                <a:gd name="T5" fmla="*/ 688 h 1424"/>
                <a:gd name="T6" fmla="*/ 524 w 2228"/>
                <a:gd name="T7" fmla="*/ 984 h 1424"/>
                <a:gd name="T8" fmla="*/ 996 w 2228"/>
                <a:gd name="T9" fmla="*/ 1216 h 1424"/>
                <a:gd name="T10" fmla="*/ 1592 w 2228"/>
                <a:gd name="T11" fmla="*/ 1348 h 1424"/>
                <a:gd name="T12" fmla="*/ 2228 w 2228"/>
                <a:gd name="T13" fmla="*/ 1424 h 14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228"/>
                <a:gd name="T22" fmla="*/ 0 h 1424"/>
                <a:gd name="T23" fmla="*/ 2228 w 2228"/>
                <a:gd name="T24" fmla="*/ 1424 h 14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228" h="1424">
                  <a:moveTo>
                    <a:pt x="0" y="0"/>
                  </a:moveTo>
                  <a:cubicBezTo>
                    <a:pt x="17" y="118"/>
                    <a:pt x="35" y="237"/>
                    <a:pt x="76" y="352"/>
                  </a:cubicBezTo>
                  <a:cubicBezTo>
                    <a:pt x="117" y="467"/>
                    <a:pt x="169" y="583"/>
                    <a:pt x="244" y="688"/>
                  </a:cubicBezTo>
                  <a:cubicBezTo>
                    <a:pt x="319" y="793"/>
                    <a:pt x="399" y="896"/>
                    <a:pt x="524" y="984"/>
                  </a:cubicBezTo>
                  <a:cubicBezTo>
                    <a:pt x="649" y="1072"/>
                    <a:pt x="818" y="1155"/>
                    <a:pt x="996" y="1216"/>
                  </a:cubicBezTo>
                  <a:cubicBezTo>
                    <a:pt x="1174" y="1277"/>
                    <a:pt x="1387" y="1313"/>
                    <a:pt x="1592" y="1348"/>
                  </a:cubicBezTo>
                  <a:cubicBezTo>
                    <a:pt x="1797" y="1383"/>
                    <a:pt x="2012" y="1403"/>
                    <a:pt x="2228" y="1424"/>
                  </a:cubicBezTo>
                </a:path>
              </a:pathLst>
            </a:custGeom>
            <a:noFill/>
            <a:ln w="28575">
              <a:solidFill>
                <a:srgbClr val="00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6966" name="Group 44">
              <a:extLst>
                <a:ext uri="{FF2B5EF4-FFF2-40B4-BE49-F238E27FC236}">
                  <a16:creationId xmlns:a16="http://schemas.microsoft.com/office/drawing/2014/main" id="{ADDB4B54-483D-C34F-96AE-CD0823419A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4" y="2304"/>
              <a:ext cx="504" cy="688"/>
              <a:chOff x="2344" y="2304"/>
              <a:chExt cx="504" cy="688"/>
            </a:xfrm>
          </p:grpSpPr>
          <p:sp>
            <p:nvSpPr>
              <p:cNvPr id="36967" name="Freeform 45">
                <a:extLst>
                  <a:ext uri="{FF2B5EF4-FFF2-40B4-BE49-F238E27FC236}">
                    <a16:creationId xmlns:a16="http://schemas.microsoft.com/office/drawing/2014/main" id="{83F4FE28-86C9-9F42-AE3F-EDCEA2803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4" y="2304"/>
                <a:ext cx="488" cy="688"/>
              </a:xfrm>
              <a:custGeom>
                <a:avLst/>
                <a:gdLst>
                  <a:gd name="T0" fmla="*/ 0 w 488"/>
                  <a:gd name="T1" fmla="*/ 688 h 688"/>
                  <a:gd name="T2" fmla="*/ 56 w 488"/>
                  <a:gd name="T3" fmla="*/ 624 h 688"/>
                  <a:gd name="T4" fmla="*/ 112 w 488"/>
                  <a:gd name="T5" fmla="*/ 560 h 688"/>
                  <a:gd name="T6" fmla="*/ 184 w 488"/>
                  <a:gd name="T7" fmla="*/ 472 h 688"/>
                  <a:gd name="T8" fmla="*/ 248 w 488"/>
                  <a:gd name="T9" fmla="*/ 392 h 688"/>
                  <a:gd name="T10" fmla="*/ 304 w 488"/>
                  <a:gd name="T11" fmla="*/ 312 h 688"/>
                  <a:gd name="T12" fmla="*/ 352 w 488"/>
                  <a:gd name="T13" fmla="*/ 240 h 688"/>
                  <a:gd name="T14" fmla="*/ 448 w 488"/>
                  <a:gd name="T15" fmla="*/ 80 h 688"/>
                  <a:gd name="T16" fmla="*/ 464 w 488"/>
                  <a:gd name="T17" fmla="*/ 40 h 688"/>
                  <a:gd name="T18" fmla="*/ 488 w 488"/>
                  <a:gd name="T19" fmla="*/ 0 h 6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88"/>
                  <a:gd name="T31" fmla="*/ 0 h 688"/>
                  <a:gd name="T32" fmla="*/ 488 w 488"/>
                  <a:gd name="T33" fmla="*/ 688 h 68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88" h="688">
                    <a:moveTo>
                      <a:pt x="0" y="688"/>
                    </a:moveTo>
                    <a:lnTo>
                      <a:pt x="56" y="624"/>
                    </a:lnTo>
                    <a:lnTo>
                      <a:pt x="112" y="560"/>
                    </a:lnTo>
                    <a:lnTo>
                      <a:pt x="184" y="472"/>
                    </a:lnTo>
                    <a:lnTo>
                      <a:pt x="248" y="392"/>
                    </a:lnTo>
                    <a:lnTo>
                      <a:pt x="304" y="312"/>
                    </a:lnTo>
                    <a:lnTo>
                      <a:pt x="352" y="240"/>
                    </a:lnTo>
                    <a:lnTo>
                      <a:pt x="448" y="80"/>
                    </a:lnTo>
                    <a:lnTo>
                      <a:pt x="464" y="40"/>
                    </a:lnTo>
                    <a:lnTo>
                      <a:pt x="488" y="0"/>
                    </a:lnTo>
                  </a:path>
                </a:pathLst>
              </a:custGeom>
              <a:noFill/>
              <a:ln w="2540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68" name="Line 46">
                <a:extLst>
                  <a:ext uri="{FF2B5EF4-FFF2-40B4-BE49-F238E27FC236}">
                    <a16:creationId xmlns:a16="http://schemas.microsoft.com/office/drawing/2014/main" id="{00DA209C-2307-DA40-B70D-240F80E97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32" y="2304"/>
                <a:ext cx="16" cy="8"/>
              </a:xfrm>
              <a:prstGeom prst="line">
                <a:avLst/>
              </a:prstGeom>
              <a:noFill/>
              <a:ln w="2540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969" name="Group 47">
                <a:extLst>
                  <a:ext uri="{FF2B5EF4-FFF2-40B4-BE49-F238E27FC236}">
                    <a16:creationId xmlns:a16="http://schemas.microsoft.com/office/drawing/2014/main" id="{BAEFB685-F74C-BA41-87FD-8FE60C1BF7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6" y="2304"/>
                <a:ext cx="96" cy="160"/>
                <a:chOff x="2736" y="2304"/>
                <a:chExt cx="96" cy="160"/>
              </a:xfrm>
            </p:grpSpPr>
            <p:sp>
              <p:nvSpPr>
                <p:cNvPr id="36970" name="Freeform 48">
                  <a:extLst>
                    <a:ext uri="{FF2B5EF4-FFF2-40B4-BE49-F238E27FC236}">
                      <a16:creationId xmlns:a16="http://schemas.microsoft.com/office/drawing/2014/main" id="{9586FBA8-103A-584A-8E45-2C7C1BEAC3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6" y="2304"/>
                  <a:ext cx="96" cy="112"/>
                </a:xfrm>
                <a:custGeom>
                  <a:avLst/>
                  <a:gdLst>
                    <a:gd name="T0" fmla="*/ 96 w 96"/>
                    <a:gd name="T1" fmla="*/ 0 h 112"/>
                    <a:gd name="T2" fmla="*/ 88 w 96"/>
                    <a:gd name="T3" fmla="*/ 112 h 112"/>
                    <a:gd name="T4" fmla="*/ 64 w 96"/>
                    <a:gd name="T5" fmla="*/ 64 h 112"/>
                    <a:gd name="T6" fmla="*/ 0 w 96"/>
                    <a:gd name="T7" fmla="*/ 64 h 112"/>
                    <a:gd name="T8" fmla="*/ 96 w 96"/>
                    <a:gd name="T9" fmla="*/ 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112"/>
                    <a:gd name="T17" fmla="*/ 96 w 96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112">
                      <a:moveTo>
                        <a:pt x="96" y="0"/>
                      </a:moveTo>
                      <a:lnTo>
                        <a:pt x="88" y="112"/>
                      </a:lnTo>
                      <a:lnTo>
                        <a:pt x="64" y="64"/>
                      </a:lnTo>
                      <a:lnTo>
                        <a:pt x="0" y="64"/>
                      </a:lnTo>
                      <a:lnTo>
                        <a:pt x="96" y="0"/>
                      </a:lnTo>
                      <a:close/>
                    </a:path>
                  </a:pathLst>
                </a:custGeom>
                <a:solidFill>
                  <a:srgbClr val="777777"/>
                </a:solidFill>
                <a:ln w="12700">
                  <a:solidFill>
                    <a:srgbClr val="777777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971" name="Line 49">
                  <a:extLst>
                    <a:ext uri="{FF2B5EF4-FFF2-40B4-BE49-F238E27FC236}">
                      <a16:creationId xmlns:a16="http://schemas.microsoft.com/office/drawing/2014/main" id="{3EA0D765-4222-904A-B84F-102B2C02CA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4" y="2368"/>
                  <a:ext cx="56" cy="96"/>
                </a:xfrm>
                <a:prstGeom prst="line">
                  <a:avLst/>
                </a:prstGeom>
                <a:noFill/>
                <a:ln w="25400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6869" name="Rectangle 117">
            <a:extLst>
              <a:ext uri="{FF2B5EF4-FFF2-40B4-BE49-F238E27FC236}">
                <a16:creationId xmlns:a16="http://schemas.microsoft.com/office/drawing/2014/main" id="{E75D7F25-45D0-424D-BBB0-7D18E6082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66800"/>
            <a:ext cx="4191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latin typeface="Arial" panose="020B0604020202020204" pitchFamily="34" charset="0"/>
              </a:rPr>
              <a:t>•  </a:t>
            </a:r>
            <a:r>
              <a:rPr lang="en-US" altLang="en-US" sz="2800" b="1">
                <a:latin typeface="Arial" panose="020B0604020202020204" pitchFamily="34" charset="0"/>
              </a:rPr>
              <a:t>Avoid sharp corners!</a:t>
            </a:r>
          </a:p>
        </p:txBody>
      </p:sp>
      <p:sp>
        <p:nvSpPr>
          <p:cNvPr id="36870" name="Rectangle 118">
            <a:extLst>
              <a:ext uri="{FF2B5EF4-FFF2-40B4-BE49-F238E27FC236}">
                <a16:creationId xmlns:a16="http://schemas.microsoft.com/office/drawing/2014/main" id="{7FBF188D-7B0D-4A4A-98AC-9E0EB3FEA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1435100"/>
            <a:ext cx="2143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Symbol" pitchFamily="2" charset="2"/>
              </a:rPr>
              <a:t>s</a:t>
            </a:r>
            <a:endParaRPr lang="en-US" altLang="en-US"/>
          </a:p>
        </p:txBody>
      </p:sp>
      <p:sp>
        <p:nvSpPr>
          <p:cNvPr id="36871" name="Rectangle 120">
            <a:extLst>
              <a:ext uri="{FF2B5EF4-FFF2-40B4-BE49-F238E27FC236}">
                <a16:creationId xmlns:a16="http://schemas.microsoft.com/office/drawing/2014/main" id="{C6FDB977-B1E0-3E4F-A231-E4D16DD34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419600"/>
            <a:ext cx="19812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Adapted from Fig. 8.2W(c), </a:t>
            </a:r>
            <a:r>
              <a:rPr lang="en-US" altLang="en-US" sz="1200" i="1">
                <a:solidFill>
                  <a:srgbClr val="000000"/>
                </a:solidFill>
                <a:latin typeface="Arial" panose="020B0604020202020204" pitchFamily="34" charset="0"/>
              </a:rPr>
              <a:t>Callister 6e.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(Fig. 8.2W(c) is from G.H. Neugebauer, </a:t>
            </a:r>
            <a:r>
              <a:rPr lang="en-US" altLang="en-US" sz="1200" i="1">
                <a:solidFill>
                  <a:srgbClr val="000000"/>
                </a:solidFill>
                <a:latin typeface="Arial" panose="020B0604020202020204" pitchFamily="34" charset="0"/>
              </a:rPr>
              <a:t>Prod.  Eng.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(NY), Vol. 14, pp. 82-87 1943.)</a:t>
            </a:r>
          </a:p>
        </p:txBody>
      </p:sp>
      <p:grpSp>
        <p:nvGrpSpPr>
          <p:cNvPr id="36872" name="Group 139">
            <a:extLst>
              <a:ext uri="{FF2B5EF4-FFF2-40B4-BE49-F238E27FC236}">
                <a16:creationId xmlns:a16="http://schemas.microsoft.com/office/drawing/2014/main" id="{AB1E416F-3A03-8F4F-84AA-E061B981FCFE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562100"/>
            <a:ext cx="2136775" cy="2574925"/>
            <a:chOff x="112" y="984"/>
            <a:chExt cx="1346" cy="1622"/>
          </a:xfrm>
        </p:grpSpPr>
        <p:sp>
          <p:nvSpPr>
            <p:cNvPr id="36873" name="Freeform 135">
              <a:extLst>
                <a:ext uri="{FF2B5EF4-FFF2-40B4-BE49-F238E27FC236}">
                  <a16:creationId xmlns:a16="http://schemas.microsoft.com/office/drawing/2014/main" id="{EEE92279-E02E-6049-894C-480F451EC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" y="1329"/>
              <a:ext cx="819" cy="828"/>
            </a:xfrm>
            <a:custGeom>
              <a:avLst/>
              <a:gdLst>
                <a:gd name="T0" fmla="*/ 0 w 819"/>
                <a:gd name="T1" fmla="*/ 461 h 828"/>
                <a:gd name="T2" fmla="*/ 0 w 819"/>
                <a:gd name="T3" fmla="*/ 62 h 828"/>
                <a:gd name="T4" fmla="*/ 108 w 819"/>
                <a:gd name="T5" fmla="*/ 0 h 828"/>
                <a:gd name="T6" fmla="*/ 819 w 819"/>
                <a:gd name="T7" fmla="*/ 0 h 828"/>
                <a:gd name="T8" fmla="*/ 819 w 819"/>
                <a:gd name="T9" fmla="*/ 404 h 828"/>
                <a:gd name="T10" fmla="*/ 717 w 819"/>
                <a:gd name="T11" fmla="*/ 463 h 828"/>
                <a:gd name="T12" fmla="*/ 609 w 819"/>
                <a:gd name="T13" fmla="*/ 463 h 828"/>
                <a:gd name="T14" fmla="*/ 609 w 819"/>
                <a:gd name="T15" fmla="*/ 767 h 828"/>
                <a:gd name="T16" fmla="*/ 504 w 819"/>
                <a:gd name="T17" fmla="*/ 828 h 828"/>
                <a:gd name="T18" fmla="*/ 210 w 819"/>
                <a:gd name="T19" fmla="*/ 828 h 828"/>
                <a:gd name="T20" fmla="*/ 210 w 819"/>
                <a:gd name="T21" fmla="*/ 497 h 828"/>
                <a:gd name="T22" fmla="*/ 198 w 819"/>
                <a:gd name="T23" fmla="*/ 470 h 828"/>
                <a:gd name="T24" fmla="*/ 171 w 819"/>
                <a:gd name="T25" fmla="*/ 458 h 828"/>
                <a:gd name="T26" fmla="*/ 0 w 819"/>
                <a:gd name="T27" fmla="*/ 461 h 8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19"/>
                <a:gd name="T43" fmla="*/ 0 h 828"/>
                <a:gd name="T44" fmla="*/ 819 w 819"/>
                <a:gd name="T45" fmla="*/ 828 h 8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19" h="828">
                  <a:moveTo>
                    <a:pt x="0" y="461"/>
                  </a:moveTo>
                  <a:lnTo>
                    <a:pt x="0" y="62"/>
                  </a:lnTo>
                  <a:lnTo>
                    <a:pt x="108" y="0"/>
                  </a:lnTo>
                  <a:lnTo>
                    <a:pt x="819" y="0"/>
                  </a:lnTo>
                  <a:lnTo>
                    <a:pt x="819" y="404"/>
                  </a:lnTo>
                  <a:lnTo>
                    <a:pt x="717" y="463"/>
                  </a:lnTo>
                  <a:lnTo>
                    <a:pt x="609" y="463"/>
                  </a:lnTo>
                  <a:lnTo>
                    <a:pt x="609" y="767"/>
                  </a:lnTo>
                  <a:lnTo>
                    <a:pt x="504" y="828"/>
                  </a:lnTo>
                  <a:lnTo>
                    <a:pt x="210" y="828"/>
                  </a:lnTo>
                  <a:lnTo>
                    <a:pt x="210" y="497"/>
                  </a:lnTo>
                  <a:lnTo>
                    <a:pt x="198" y="470"/>
                  </a:lnTo>
                  <a:lnTo>
                    <a:pt x="171" y="458"/>
                  </a:lnTo>
                  <a:lnTo>
                    <a:pt x="0" y="461"/>
                  </a:lnTo>
                  <a:close/>
                </a:path>
              </a:pathLst>
            </a:custGeom>
            <a:solidFill>
              <a:srgbClr val="99FF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874" name="Rectangle 53">
              <a:extLst>
                <a:ext uri="{FF2B5EF4-FFF2-40B4-BE49-F238E27FC236}">
                  <a16:creationId xmlns:a16="http://schemas.microsoft.com/office/drawing/2014/main" id="{CFF3DA12-7585-6C4B-9820-EED41BE59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928"/>
              <a:ext cx="22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006600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>
                  <a:solidFill>
                    <a:srgbClr val="006600"/>
                  </a:solidFill>
                  <a:latin typeface="Arial" panose="020B0604020202020204" pitchFamily="34" charset="0"/>
                </a:rPr>
                <a:t> ,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875" name="Rectangle 54">
              <a:extLst>
                <a:ext uri="{FF2B5EF4-FFF2-40B4-BE49-F238E27FC236}">
                  <a16:creationId xmlns:a16="http://schemas.microsoft.com/office/drawing/2014/main" id="{D7A7553D-1397-8D40-BC89-0C5E525AB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" y="2152"/>
              <a:ext cx="34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6600"/>
                  </a:solidFill>
                  <a:latin typeface="Arial" panose="020B0604020202020204" pitchFamily="34" charset="0"/>
                </a:rPr>
                <a:t>fillet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6876" name="Rectangle 55">
              <a:extLst>
                <a:ext uri="{FF2B5EF4-FFF2-40B4-BE49-F238E27FC236}">
                  <a16:creationId xmlns:a16="http://schemas.microsoft.com/office/drawing/2014/main" id="{40528675-FF4B-F343-9375-D4ABE8E79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2152"/>
              <a:ext cx="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6600"/>
                  </a:solidFill>
                  <a:latin typeface="Arial Rounded MT Bold" panose="020F0704030504030204" pitchFamily="34" charset="77"/>
                </a:rPr>
                <a:t> </a:t>
              </a:r>
              <a:endParaRPr lang="en-US" altLang="en-US"/>
            </a:p>
          </p:txBody>
        </p:sp>
        <p:sp>
          <p:nvSpPr>
            <p:cNvPr id="36877" name="Rectangle 56">
              <a:extLst>
                <a:ext uri="{FF2B5EF4-FFF2-40B4-BE49-F238E27FC236}">
                  <a16:creationId xmlns:a16="http://schemas.microsoft.com/office/drawing/2014/main" id="{6A37BE05-4821-7B4D-8DE3-C08FEE1ED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" y="2376"/>
              <a:ext cx="52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6600"/>
                  </a:solidFill>
                  <a:latin typeface="Arial" panose="020B0604020202020204" pitchFamily="34" charset="0"/>
                </a:rPr>
                <a:t>radius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36878" name="Group 57">
              <a:extLst>
                <a:ext uri="{FF2B5EF4-FFF2-40B4-BE49-F238E27FC236}">
                  <a16:creationId xmlns:a16="http://schemas.microsoft.com/office/drawing/2014/main" id="{4DFF4CA7-69C4-2D44-903B-D3023B0826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1824"/>
              <a:ext cx="160" cy="136"/>
              <a:chOff x="672" y="1824"/>
              <a:chExt cx="160" cy="136"/>
            </a:xfrm>
          </p:grpSpPr>
          <p:sp>
            <p:nvSpPr>
              <p:cNvPr id="36935" name="Freeform 58">
                <a:extLst>
                  <a:ext uri="{FF2B5EF4-FFF2-40B4-BE49-F238E27FC236}">
                    <a16:creationId xmlns:a16="http://schemas.microsoft.com/office/drawing/2014/main" id="{FBE22DF0-52C3-524A-A85A-5CD863CCC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" y="1824"/>
                <a:ext cx="112" cy="104"/>
              </a:xfrm>
              <a:custGeom>
                <a:avLst/>
                <a:gdLst>
                  <a:gd name="T0" fmla="*/ 112 w 112"/>
                  <a:gd name="T1" fmla="*/ 0 h 104"/>
                  <a:gd name="T2" fmla="*/ 64 w 112"/>
                  <a:gd name="T3" fmla="*/ 104 h 104"/>
                  <a:gd name="T4" fmla="*/ 56 w 112"/>
                  <a:gd name="T5" fmla="*/ 48 h 104"/>
                  <a:gd name="T6" fmla="*/ 0 w 112"/>
                  <a:gd name="T7" fmla="*/ 32 h 104"/>
                  <a:gd name="T8" fmla="*/ 112 w 112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104"/>
                  <a:gd name="T17" fmla="*/ 112 w 112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104">
                    <a:moveTo>
                      <a:pt x="112" y="0"/>
                    </a:moveTo>
                    <a:lnTo>
                      <a:pt x="64" y="104"/>
                    </a:lnTo>
                    <a:lnTo>
                      <a:pt x="56" y="48"/>
                    </a:lnTo>
                    <a:lnTo>
                      <a:pt x="0" y="32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6600"/>
              </a:solidFill>
              <a:ln w="12700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36" name="Line 59">
                <a:extLst>
                  <a:ext uri="{FF2B5EF4-FFF2-40B4-BE49-F238E27FC236}">
                    <a16:creationId xmlns:a16="http://schemas.microsoft.com/office/drawing/2014/main" id="{C90031A1-CCA7-DB47-B522-B40394385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872"/>
                <a:ext cx="104" cy="88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879" name="Freeform 60">
              <a:extLst>
                <a:ext uri="{FF2B5EF4-FFF2-40B4-BE49-F238E27FC236}">
                  <a16:creationId xmlns:a16="http://schemas.microsoft.com/office/drawing/2014/main" id="{86143F74-692B-4443-A4C0-ACE6EB36E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" y="1792"/>
              <a:ext cx="104" cy="360"/>
            </a:xfrm>
            <a:custGeom>
              <a:avLst/>
              <a:gdLst>
                <a:gd name="T0" fmla="*/ 104 w 104"/>
                <a:gd name="T1" fmla="*/ 0 h 360"/>
                <a:gd name="T2" fmla="*/ 48 w 104"/>
                <a:gd name="T3" fmla="*/ 0 h 360"/>
                <a:gd name="T4" fmla="*/ 16 w 104"/>
                <a:gd name="T5" fmla="*/ 8 h 360"/>
                <a:gd name="T6" fmla="*/ 0 w 104"/>
                <a:gd name="T7" fmla="*/ 32 h 360"/>
                <a:gd name="T8" fmla="*/ 0 w 104"/>
                <a:gd name="T9" fmla="*/ 360 h 3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360"/>
                <a:gd name="T17" fmla="*/ 104 w 104"/>
                <a:gd name="T18" fmla="*/ 360 h 3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360">
                  <a:moveTo>
                    <a:pt x="104" y="0"/>
                  </a:moveTo>
                  <a:lnTo>
                    <a:pt x="48" y="0"/>
                  </a:lnTo>
                  <a:lnTo>
                    <a:pt x="16" y="8"/>
                  </a:lnTo>
                  <a:lnTo>
                    <a:pt x="0" y="32"/>
                  </a:lnTo>
                  <a:lnTo>
                    <a:pt x="0" y="36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6880" name="Group 65">
              <a:extLst>
                <a:ext uri="{FF2B5EF4-FFF2-40B4-BE49-F238E27FC236}">
                  <a16:creationId xmlns:a16="http://schemas.microsoft.com/office/drawing/2014/main" id="{00E84CEB-2855-BF46-9BC1-A740084BB0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2" y="1208"/>
              <a:ext cx="80" cy="160"/>
              <a:chOff x="712" y="1208"/>
              <a:chExt cx="80" cy="160"/>
            </a:xfrm>
          </p:grpSpPr>
          <p:sp>
            <p:nvSpPr>
              <p:cNvPr id="36933" name="Freeform 66">
                <a:extLst>
                  <a:ext uri="{FF2B5EF4-FFF2-40B4-BE49-F238E27FC236}">
                    <a16:creationId xmlns:a16="http://schemas.microsoft.com/office/drawing/2014/main" id="{C3D28269-C3EF-4243-8510-4E0A1C0A5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" y="1208"/>
                <a:ext cx="80" cy="88"/>
              </a:xfrm>
              <a:custGeom>
                <a:avLst/>
                <a:gdLst>
                  <a:gd name="T0" fmla="*/ 40 w 80"/>
                  <a:gd name="T1" fmla="*/ 0 h 88"/>
                  <a:gd name="T2" fmla="*/ 80 w 80"/>
                  <a:gd name="T3" fmla="*/ 88 h 88"/>
                  <a:gd name="T4" fmla="*/ 40 w 80"/>
                  <a:gd name="T5" fmla="*/ 56 h 88"/>
                  <a:gd name="T6" fmla="*/ 0 w 80"/>
                  <a:gd name="T7" fmla="*/ 88 h 88"/>
                  <a:gd name="T8" fmla="*/ 40 w 80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0"/>
                    </a:moveTo>
                    <a:lnTo>
                      <a:pt x="80" y="88"/>
                    </a:lnTo>
                    <a:lnTo>
                      <a:pt x="40" y="56"/>
                    </a:lnTo>
                    <a:lnTo>
                      <a:pt x="0" y="8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34" name="Line 67">
                <a:extLst>
                  <a:ext uri="{FF2B5EF4-FFF2-40B4-BE49-F238E27FC236}">
                    <a16:creationId xmlns:a16="http://schemas.microsoft.com/office/drawing/2014/main" id="{021E9491-4676-5E48-915C-72B2F0911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2" y="1264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1" name="Group 68">
              <a:extLst>
                <a:ext uri="{FF2B5EF4-FFF2-40B4-BE49-F238E27FC236}">
                  <a16:creationId xmlns:a16="http://schemas.microsoft.com/office/drawing/2014/main" id="{7B474497-D4B2-E644-BA7C-082DCDCC08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" y="1208"/>
              <a:ext cx="80" cy="160"/>
              <a:chOff x="832" y="1208"/>
              <a:chExt cx="80" cy="160"/>
            </a:xfrm>
          </p:grpSpPr>
          <p:sp>
            <p:nvSpPr>
              <p:cNvPr id="36931" name="Freeform 69">
                <a:extLst>
                  <a:ext uri="{FF2B5EF4-FFF2-40B4-BE49-F238E27FC236}">
                    <a16:creationId xmlns:a16="http://schemas.microsoft.com/office/drawing/2014/main" id="{3E38AD55-B8C9-E543-A071-4D3B06B56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" y="1208"/>
                <a:ext cx="80" cy="88"/>
              </a:xfrm>
              <a:custGeom>
                <a:avLst/>
                <a:gdLst>
                  <a:gd name="T0" fmla="*/ 40 w 80"/>
                  <a:gd name="T1" fmla="*/ 0 h 88"/>
                  <a:gd name="T2" fmla="*/ 80 w 80"/>
                  <a:gd name="T3" fmla="*/ 88 h 88"/>
                  <a:gd name="T4" fmla="*/ 40 w 80"/>
                  <a:gd name="T5" fmla="*/ 56 h 88"/>
                  <a:gd name="T6" fmla="*/ 0 w 80"/>
                  <a:gd name="T7" fmla="*/ 88 h 88"/>
                  <a:gd name="T8" fmla="*/ 40 w 80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0"/>
                    </a:moveTo>
                    <a:lnTo>
                      <a:pt x="80" y="88"/>
                    </a:lnTo>
                    <a:lnTo>
                      <a:pt x="40" y="56"/>
                    </a:lnTo>
                    <a:lnTo>
                      <a:pt x="0" y="8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32" name="Line 70">
                <a:extLst>
                  <a:ext uri="{FF2B5EF4-FFF2-40B4-BE49-F238E27FC236}">
                    <a16:creationId xmlns:a16="http://schemas.microsoft.com/office/drawing/2014/main" id="{594BA4F3-80A0-8049-B928-30EF3BC943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2" y="1264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2" name="Group 71">
              <a:extLst>
                <a:ext uri="{FF2B5EF4-FFF2-40B4-BE49-F238E27FC236}">
                  <a16:creationId xmlns:a16="http://schemas.microsoft.com/office/drawing/2014/main" id="{3DDF2F52-7F46-AE4B-848B-7835C23FC9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" y="1208"/>
              <a:ext cx="80" cy="160"/>
              <a:chOff x="944" y="1208"/>
              <a:chExt cx="80" cy="160"/>
            </a:xfrm>
          </p:grpSpPr>
          <p:sp>
            <p:nvSpPr>
              <p:cNvPr id="36929" name="Freeform 72">
                <a:extLst>
                  <a:ext uri="{FF2B5EF4-FFF2-40B4-BE49-F238E27FC236}">
                    <a16:creationId xmlns:a16="http://schemas.microsoft.com/office/drawing/2014/main" id="{9C390AA7-0EF0-E54C-97FD-2684CBCD9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" y="1208"/>
                <a:ext cx="80" cy="88"/>
              </a:xfrm>
              <a:custGeom>
                <a:avLst/>
                <a:gdLst>
                  <a:gd name="T0" fmla="*/ 40 w 80"/>
                  <a:gd name="T1" fmla="*/ 0 h 88"/>
                  <a:gd name="T2" fmla="*/ 80 w 80"/>
                  <a:gd name="T3" fmla="*/ 88 h 88"/>
                  <a:gd name="T4" fmla="*/ 40 w 80"/>
                  <a:gd name="T5" fmla="*/ 56 h 88"/>
                  <a:gd name="T6" fmla="*/ 0 w 80"/>
                  <a:gd name="T7" fmla="*/ 88 h 88"/>
                  <a:gd name="T8" fmla="*/ 40 w 80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0"/>
                    </a:moveTo>
                    <a:lnTo>
                      <a:pt x="80" y="88"/>
                    </a:lnTo>
                    <a:lnTo>
                      <a:pt x="40" y="56"/>
                    </a:lnTo>
                    <a:lnTo>
                      <a:pt x="0" y="8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30" name="Line 73">
                <a:extLst>
                  <a:ext uri="{FF2B5EF4-FFF2-40B4-BE49-F238E27FC236}">
                    <a16:creationId xmlns:a16="http://schemas.microsoft.com/office/drawing/2014/main" id="{95D315F8-278A-2F45-B783-5CAED83E68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84" y="1264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3" name="Group 74">
              <a:extLst>
                <a:ext uri="{FF2B5EF4-FFF2-40B4-BE49-F238E27FC236}">
                  <a16:creationId xmlns:a16="http://schemas.microsoft.com/office/drawing/2014/main" id="{669FB956-96F0-1947-A4CB-F10C3BCFB2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208"/>
              <a:ext cx="80" cy="160"/>
              <a:chOff x="1056" y="1208"/>
              <a:chExt cx="80" cy="160"/>
            </a:xfrm>
          </p:grpSpPr>
          <p:sp>
            <p:nvSpPr>
              <p:cNvPr id="36927" name="Freeform 75">
                <a:extLst>
                  <a:ext uri="{FF2B5EF4-FFF2-40B4-BE49-F238E27FC236}">
                    <a16:creationId xmlns:a16="http://schemas.microsoft.com/office/drawing/2014/main" id="{7C1F0451-7337-D042-AD73-20C96DF07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1208"/>
                <a:ext cx="80" cy="88"/>
              </a:xfrm>
              <a:custGeom>
                <a:avLst/>
                <a:gdLst>
                  <a:gd name="T0" fmla="*/ 40 w 80"/>
                  <a:gd name="T1" fmla="*/ 0 h 88"/>
                  <a:gd name="T2" fmla="*/ 80 w 80"/>
                  <a:gd name="T3" fmla="*/ 88 h 88"/>
                  <a:gd name="T4" fmla="*/ 40 w 80"/>
                  <a:gd name="T5" fmla="*/ 56 h 88"/>
                  <a:gd name="T6" fmla="*/ 0 w 80"/>
                  <a:gd name="T7" fmla="*/ 88 h 88"/>
                  <a:gd name="T8" fmla="*/ 40 w 80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0"/>
                    </a:moveTo>
                    <a:lnTo>
                      <a:pt x="80" y="88"/>
                    </a:lnTo>
                    <a:lnTo>
                      <a:pt x="40" y="56"/>
                    </a:lnTo>
                    <a:lnTo>
                      <a:pt x="0" y="8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28" name="Line 76">
                <a:extLst>
                  <a:ext uri="{FF2B5EF4-FFF2-40B4-BE49-F238E27FC236}">
                    <a16:creationId xmlns:a16="http://schemas.microsoft.com/office/drawing/2014/main" id="{4632714A-37C9-F145-BB7B-CEE45EF23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96" y="1264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4" name="Group 77">
              <a:extLst>
                <a:ext uri="{FF2B5EF4-FFF2-40B4-BE49-F238E27FC236}">
                  <a16:creationId xmlns:a16="http://schemas.microsoft.com/office/drawing/2014/main" id="{888E57F4-4F74-C34B-8869-D8C458689E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8" y="1208"/>
              <a:ext cx="80" cy="160"/>
              <a:chOff x="1168" y="1208"/>
              <a:chExt cx="80" cy="160"/>
            </a:xfrm>
          </p:grpSpPr>
          <p:sp>
            <p:nvSpPr>
              <p:cNvPr id="36925" name="Freeform 78">
                <a:extLst>
                  <a:ext uri="{FF2B5EF4-FFF2-40B4-BE49-F238E27FC236}">
                    <a16:creationId xmlns:a16="http://schemas.microsoft.com/office/drawing/2014/main" id="{85D9D214-C412-3143-9ACE-C05540674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" y="1208"/>
                <a:ext cx="80" cy="88"/>
              </a:xfrm>
              <a:custGeom>
                <a:avLst/>
                <a:gdLst>
                  <a:gd name="T0" fmla="*/ 40 w 80"/>
                  <a:gd name="T1" fmla="*/ 0 h 88"/>
                  <a:gd name="T2" fmla="*/ 80 w 80"/>
                  <a:gd name="T3" fmla="*/ 88 h 88"/>
                  <a:gd name="T4" fmla="*/ 40 w 80"/>
                  <a:gd name="T5" fmla="*/ 56 h 88"/>
                  <a:gd name="T6" fmla="*/ 0 w 80"/>
                  <a:gd name="T7" fmla="*/ 88 h 88"/>
                  <a:gd name="T8" fmla="*/ 40 w 80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0"/>
                    </a:moveTo>
                    <a:lnTo>
                      <a:pt x="80" y="88"/>
                    </a:lnTo>
                    <a:lnTo>
                      <a:pt x="40" y="56"/>
                    </a:lnTo>
                    <a:lnTo>
                      <a:pt x="0" y="8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26" name="Line 79">
                <a:extLst>
                  <a:ext uri="{FF2B5EF4-FFF2-40B4-BE49-F238E27FC236}">
                    <a16:creationId xmlns:a16="http://schemas.microsoft.com/office/drawing/2014/main" id="{973335F1-6E86-BD49-9C4D-B53F2DFEA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8" y="1264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5" name="Group 80">
              <a:extLst>
                <a:ext uri="{FF2B5EF4-FFF2-40B4-BE49-F238E27FC236}">
                  <a16:creationId xmlns:a16="http://schemas.microsoft.com/office/drawing/2014/main" id="{3F418009-E6B7-514B-B438-C87A084693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0" y="1208"/>
              <a:ext cx="80" cy="160"/>
              <a:chOff x="1280" y="1208"/>
              <a:chExt cx="80" cy="160"/>
            </a:xfrm>
          </p:grpSpPr>
          <p:sp>
            <p:nvSpPr>
              <p:cNvPr id="36923" name="Freeform 81">
                <a:extLst>
                  <a:ext uri="{FF2B5EF4-FFF2-40B4-BE49-F238E27FC236}">
                    <a16:creationId xmlns:a16="http://schemas.microsoft.com/office/drawing/2014/main" id="{36310667-47E0-D248-AC96-50741BAA4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0" y="1208"/>
                <a:ext cx="80" cy="88"/>
              </a:xfrm>
              <a:custGeom>
                <a:avLst/>
                <a:gdLst>
                  <a:gd name="T0" fmla="*/ 40 w 80"/>
                  <a:gd name="T1" fmla="*/ 0 h 88"/>
                  <a:gd name="T2" fmla="*/ 80 w 80"/>
                  <a:gd name="T3" fmla="*/ 88 h 88"/>
                  <a:gd name="T4" fmla="*/ 40 w 80"/>
                  <a:gd name="T5" fmla="*/ 56 h 88"/>
                  <a:gd name="T6" fmla="*/ 0 w 80"/>
                  <a:gd name="T7" fmla="*/ 88 h 88"/>
                  <a:gd name="T8" fmla="*/ 40 w 80"/>
                  <a:gd name="T9" fmla="*/ 0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0"/>
                    </a:moveTo>
                    <a:lnTo>
                      <a:pt x="80" y="88"/>
                    </a:lnTo>
                    <a:lnTo>
                      <a:pt x="40" y="56"/>
                    </a:lnTo>
                    <a:lnTo>
                      <a:pt x="0" y="88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24" name="Line 82">
                <a:extLst>
                  <a:ext uri="{FF2B5EF4-FFF2-40B4-BE49-F238E27FC236}">
                    <a16:creationId xmlns:a16="http://schemas.microsoft.com/office/drawing/2014/main" id="{0E6DB06A-94A8-8745-98BE-BE5B4F44F9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0" y="1264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6" name="Group 83">
              <a:extLst>
                <a:ext uri="{FF2B5EF4-FFF2-40B4-BE49-F238E27FC236}">
                  <a16:creationId xmlns:a16="http://schemas.microsoft.com/office/drawing/2014/main" id="{B1977ACC-6243-1948-800E-9B14C4C3A5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2160"/>
              <a:ext cx="80" cy="160"/>
              <a:chOff x="816" y="2160"/>
              <a:chExt cx="80" cy="160"/>
            </a:xfrm>
          </p:grpSpPr>
          <p:sp>
            <p:nvSpPr>
              <p:cNvPr id="36921" name="Freeform 84">
                <a:extLst>
                  <a:ext uri="{FF2B5EF4-FFF2-40B4-BE49-F238E27FC236}">
                    <a16:creationId xmlns:a16="http://schemas.microsoft.com/office/drawing/2014/main" id="{7F1C7FAA-BCC7-704F-B90B-34FB595E8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" y="2232"/>
                <a:ext cx="80" cy="88"/>
              </a:xfrm>
              <a:custGeom>
                <a:avLst/>
                <a:gdLst>
                  <a:gd name="T0" fmla="*/ 40 w 80"/>
                  <a:gd name="T1" fmla="*/ 88 h 88"/>
                  <a:gd name="T2" fmla="*/ 0 w 80"/>
                  <a:gd name="T3" fmla="*/ 0 h 88"/>
                  <a:gd name="T4" fmla="*/ 40 w 80"/>
                  <a:gd name="T5" fmla="*/ 32 h 88"/>
                  <a:gd name="T6" fmla="*/ 80 w 80"/>
                  <a:gd name="T7" fmla="*/ 0 h 88"/>
                  <a:gd name="T8" fmla="*/ 40 w 80"/>
                  <a:gd name="T9" fmla="*/ 8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88"/>
                    </a:moveTo>
                    <a:lnTo>
                      <a:pt x="0" y="0"/>
                    </a:lnTo>
                    <a:lnTo>
                      <a:pt x="40" y="32"/>
                    </a:lnTo>
                    <a:lnTo>
                      <a:pt x="80" y="0"/>
                    </a:lnTo>
                    <a:lnTo>
                      <a:pt x="40" y="8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22" name="Line 85">
                <a:extLst>
                  <a:ext uri="{FF2B5EF4-FFF2-40B4-BE49-F238E27FC236}">
                    <a16:creationId xmlns:a16="http://schemas.microsoft.com/office/drawing/2014/main" id="{D932512B-9890-A144-BC29-464917849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56" y="2160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7" name="Group 86">
              <a:extLst>
                <a:ext uri="{FF2B5EF4-FFF2-40B4-BE49-F238E27FC236}">
                  <a16:creationId xmlns:a16="http://schemas.microsoft.com/office/drawing/2014/main" id="{A53A2E30-1107-494C-AF2B-31AF8887C1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2160"/>
              <a:ext cx="80" cy="160"/>
              <a:chOff x="960" y="2160"/>
              <a:chExt cx="80" cy="160"/>
            </a:xfrm>
          </p:grpSpPr>
          <p:sp>
            <p:nvSpPr>
              <p:cNvPr id="36919" name="Freeform 87">
                <a:extLst>
                  <a:ext uri="{FF2B5EF4-FFF2-40B4-BE49-F238E27FC236}">
                    <a16:creationId xmlns:a16="http://schemas.microsoft.com/office/drawing/2014/main" id="{C0CD1B6D-0587-3048-8220-F1F2C9DC1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2232"/>
                <a:ext cx="80" cy="88"/>
              </a:xfrm>
              <a:custGeom>
                <a:avLst/>
                <a:gdLst>
                  <a:gd name="T0" fmla="*/ 40 w 80"/>
                  <a:gd name="T1" fmla="*/ 88 h 88"/>
                  <a:gd name="T2" fmla="*/ 0 w 80"/>
                  <a:gd name="T3" fmla="*/ 0 h 88"/>
                  <a:gd name="T4" fmla="*/ 40 w 80"/>
                  <a:gd name="T5" fmla="*/ 32 h 88"/>
                  <a:gd name="T6" fmla="*/ 80 w 80"/>
                  <a:gd name="T7" fmla="*/ 0 h 88"/>
                  <a:gd name="T8" fmla="*/ 40 w 80"/>
                  <a:gd name="T9" fmla="*/ 8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88"/>
                    </a:moveTo>
                    <a:lnTo>
                      <a:pt x="0" y="0"/>
                    </a:lnTo>
                    <a:lnTo>
                      <a:pt x="40" y="32"/>
                    </a:lnTo>
                    <a:lnTo>
                      <a:pt x="80" y="0"/>
                    </a:lnTo>
                    <a:lnTo>
                      <a:pt x="40" y="8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20" name="Line 88">
                <a:extLst>
                  <a:ext uri="{FF2B5EF4-FFF2-40B4-BE49-F238E27FC236}">
                    <a16:creationId xmlns:a16="http://schemas.microsoft.com/office/drawing/2014/main" id="{5CFD5F58-7702-B849-A481-C2B2821E0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0" y="2160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8" name="Group 89">
              <a:extLst>
                <a:ext uri="{FF2B5EF4-FFF2-40B4-BE49-F238E27FC236}">
                  <a16:creationId xmlns:a16="http://schemas.microsoft.com/office/drawing/2014/main" id="{3FF92630-668B-2841-9972-7E744872D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2160"/>
              <a:ext cx="80" cy="160"/>
              <a:chOff x="1104" y="2160"/>
              <a:chExt cx="80" cy="160"/>
            </a:xfrm>
          </p:grpSpPr>
          <p:sp>
            <p:nvSpPr>
              <p:cNvPr id="36917" name="Freeform 90">
                <a:extLst>
                  <a:ext uri="{FF2B5EF4-FFF2-40B4-BE49-F238E27FC236}">
                    <a16:creationId xmlns:a16="http://schemas.microsoft.com/office/drawing/2014/main" id="{C8BAC455-FDDE-D04D-816A-F44465F12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" y="2232"/>
                <a:ext cx="80" cy="88"/>
              </a:xfrm>
              <a:custGeom>
                <a:avLst/>
                <a:gdLst>
                  <a:gd name="T0" fmla="*/ 40 w 80"/>
                  <a:gd name="T1" fmla="*/ 88 h 88"/>
                  <a:gd name="T2" fmla="*/ 0 w 80"/>
                  <a:gd name="T3" fmla="*/ 0 h 88"/>
                  <a:gd name="T4" fmla="*/ 40 w 80"/>
                  <a:gd name="T5" fmla="*/ 32 h 88"/>
                  <a:gd name="T6" fmla="*/ 80 w 80"/>
                  <a:gd name="T7" fmla="*/ 0 h 88"/>
                  <a:gd name="T8" fmla="*/ 40 w 80"/>
                  <a:gd name="T9" fmla="*/ 8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88"/>
                    </a:moveTo>
                    <a:lnTo>
                      <a:pt x="0" y="0"/>
                    </a:lnTo>
                    <a:lnTo>
                      <a:pt x="40" y="32"/>
                    </a:lnTo>
                    <a:lnTo>
                      <a:pt x="80" y="0"/>
                    </a:lnTo>
                    <a:lnTo>
                      <a:pt x="40" y="8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18" name="Line 91">
                <a:extLst>
                  <a:ext uri="{FF2B5EF4-FFF2-40B4-BE49-F238E27FC236}">
                    <a16:creationId xmlns:a16="http://schemas.microsoft.com/office/drawing/2014/main" id="{93405378-4504-8646-AE73-FAEA413E1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44" y="2160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89" name="Group 92">
              <a:extLst>
                <a:ext uri="{FF2B5EF4-FFF2-40B4-BE49-F238E27FC236}">
                  <a16:creationId xmlns:a16="http://schemas.microsoft.com/office/drawing/2014/main" id="{13265563-8937-2A4A-91DB-74B3C3AE04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6" y="2120"/>
              <a:ext cx="80" cy="160"/>
              <a:chOff x="1176" y="2120"/>
              <a:chExt cx="80" cy="160"/>
            </a:xfrm>
          </p:grpSpPr>
          <p:sp>
            <p:nvSpPr>
              <p:cNvPr id="36915" name="Freeform 93">
                <a:extLst>
                  <a:ext uri="{FF2B5EF4-FFF2-40B4-BE49-F238E27FC236}">
                    <a16:creationId xmlns:a16="http://schemas.microsoft.com/office/drawing/2014/main" id="{94316CD4-0207-4B44-A9AF-F8677C63E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2192"/>
                <a:ext cx="80" cy="88"/>
              </a:xfrm>
              <a:custGeom>
                <a:avLst/>
                <a:gdLst>
                  <a:gd name="T0" fmla="*/ 40 w 80"/>
                  <a:gd name="T1" fmla="*/ 88 h 88"/>
                  <a:gd name="T2" fmla="*/ 0 w 80"/>
                  <a:gd name="T3" fmla="*/ 0 h 88"/>
                  <a:gd name="T4" fmla="*/ 40 w 80"/>
                  <a:gd name="T5" fmla="*/ 32 h 88"/>
                  <a:gd name="T6" fmla="*/ 80 w 80"/>
                  <a:gd name="T7" fmla="*/ 0 h 88"/>
                  <a:gd name="T8" fmla="*/ 40 w 80"/>
                  <a:gd name="T9" fmla="*/ 8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88"/>
                    </a:moveTo>
                    <a:lnTo>
                      <a:pt x="0" y="0"/>
                    </a:lnTo>
                    <a:lnTo>
                      <a:pt x="40" y="32"/>
                    </a:lnTo>
                    <a:lnTo>
                      <a:pt x="80" y="0"/>
                    </a:lnTo>
                    <a:lnTo>
                      <a:pt x="40" y="8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16" name="Line 94">
                <a:extLst>
                  <a:ext uri="{FF2B5EF4-FFF2-40B4-BE49-F238E27FC236}">
                    <a16:creationId xmlns:a16="http://schemas.microsoft.com/office/drawing/2014/main" id="{853613B2-0A4C-8C44-9F99-35F77FCD6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6" y="2120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90" name="Group 95">
              <a:extLst>
                <a:ext uri="{FF2B5EF4-FFF2-40B4-BE49-F238E27FC236}">
                  <a16:creationId xmlns:a16="http://schemas.microsoft.com/office/drawing/2014/main" id="{D2F093E1-F693-3E4F-A170-5CA1BC557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2" y="2160"/>
              <a:ext cx="80" cy="160"/>
              <a:chOff x="1032" y="2160"/>
              <a:chExt cx="80" cy="160"/>
            </a:xfrm>
          </p:grpSpPr>
          <p:sp>
            <p:nvSpPr>
              <p:cNvPr id="36913" name="Freeform 96">
                <a:extLst>
                  <a:ext uri="{FF2B5EF4-FFF2-40B4-BE49-F238E27FC236}">
                    <a16:creationId xmlns:a16="http://schemas.microsoft.com/office/drawing/2014/main" id="{26700DB6-2ED2-5149-A370-3B3200F8F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" y="2232"/>
                <a:ext cx="80" cy="88"/>
              </a:xfrm>
              <a:custGeom>
                <a:avLst/>
                <a:gdLst>
                  <a:gd name="T0" fmla="*/ 40 w 80"/>
                  <a:gd name="T1" fmla="*/ 88 h 88"/>
                  <a:gd name="T2" fmla="*/ 0 w 80"/>
                  <a:gd name="T3" fmla="*/ 0 h 88"/>
                  <a:gd name="T4" fmla="*/ 40 w 80"/>
                  <a:gd name="T5" fmla="*/ 32 h 88"/>
                  <a:gd name="T6" fmla="*/ 80 w 80"/>
                  <a:gd name="T7" fmla="*/ 0 h 88"/>
                  <a:gd name="T8" fmla="*/ 40 w 80"/>
                  <a:gd name="T9" fmla="*/ 8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88"/>
                    </a:moveTo>
                    <a:lnTo>
                      <a:pt x="0" y="0"/>
                    </a:lnTo>
                    <a:lnTo>
                      <a:pt x="40" y="32"/>
                    </a:lnTo>
                    <a:lnTo>
                      <a:pt x="80" y="0"/>
                    </a:lnTo>
                    <a:lnTo>
                      <a:pt x="40" y="8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14" name="Line 97">
                <a:extLst>
                  <a:ext uri="{FF2B5EF4-FFF2-40B4-BE49-F238E27FC236}">
                    <a16:creationId xmlns:a16="http://schemas.microsoft.com/office/drawing/2014/main" id="{55B2FACD-F04E-654C-9556-3E9FBE43A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72" y="2160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91" name="Group 98">
              <a:extLst>
                <a:ext uri="{FF2B5EF4-FFF2-40B4-BE49-F238E27FC236}">
                  <a16:creationId xmlns:a16="http://schemas.microsoft.com/office/drawing/2014/main" id="{C598949B-5DA0-444E-85FA-94FC648F84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8" y="2160"/>
              <a:ext cx="80" cy="160"/>
              <a:chOff x="888" y="2160"/>
              <a:chExt cx="80" cy="160"/>
            </a:xfrm>
          </p:grpSpPr>
          <p:sp>
            <p:nvSpPr>
              <p:cNvPr id="36911" name="Freeform 99">
                <a:extLst>
                  <a:ext uri="{FF2B5EF4-FFF2-40B4-BE49-F238E27FC236}">
                    <a16:creationId xmlns:a16="http://schemas.microsoft.com/office/drawing/2014/main" id="{0E77B0F1-D5E9-2A43-A57E-BB36BF73F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" y="2232"/>
                <a:ext cx="80" cy="88"/>
              </a:xfrm>
              <a:custGeom>
                <a:avLst/>
                <a:gdLst>
                  <a:gd name="T0" fmla="*/ 40 w 80"/>
                  <a:gd name="T1" fmla="*/ 88 h 88"/>
                  <a:gd name="T2" fmla="*/ 0 w 80"/>
                  <a:gd name="T3" fmla="*/ 0 h 88"/>
                  <a:gd name="T4" fmla="*/ 40 w 80"/>
                  <a:gd name="T5" fmla="*/ 32 h 88"/>
                  <a:gd name="T6" fmla="*/ 80 w 80"/>
                  <a:gd name="T7" fmla="*/ 0 h 88"/>
                  <a:gd name="T8" fmla="*/ 40 w 80"/>
                  <a:gd name="T9" fmla="*/ 8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88"/>
                  <a:gd name="T17" fmla="*/ 80 w 80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88">
                    <a:moveTo>
                      <a:pt x="40" y="88"/>
                    </a:moveTo>
                    <a:lnTo>
                      <a:pt x="0" y="0"/>
                    </a:lnTo>
                    <a:lnTo>
                      <a:pt x="40" y="32"/>
                    </a:lnTo>
                    <a:lnTo>
                      <a:pt x="80" y="0"/>
                    </a:lnTo>
                    <a:lnTo>
                      <a:pt x="40" y="8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12" name="Line 100">
                <a:extLst>
                  <a:ext uri="{FF2B5EF4-FFF2-40B4-BE49-F238E27FC236}">
                    <a16:creationId xmlns:a16="http://schemas.microsoft.com/office/drawing/2014/main" id="{8CC6C999-E2AF-344E-B7FB-C761388C0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8" y="2160"/>
                <a:ext cx="1" cy="1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92" name="Group 101">
              <a:extLst>
                <a:ext uri="{FF2B5EF4-FFF2-40B4-BE49-F238E27FC236}">
                  <a16:creationId xmlns:a16="http://schemas.microsoft.com/office/drawing/2014/main" id="{80842DFE-52CF-6D4B-9858-BE10376712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" y="1496"/>
              <a:ext cx="712" cy="80"/>
              <a:chOff x="648" y="1496"/>
              <a:chExt cx="712" cy="80"/>
            </a:xfrm>
          </p:grpSpPr>
          <p:sp>
            <p:nvSpPr>
              <p:cNvPr id="36908" name="Freeform 102">
                <a:extLst>
                  <a:ext uri="{FF2B5EF4-FFF2-40B4-BE49-F238E27FC236}">
                    <a16:creationId xmlns:a16="http://schemas.microsoft.com/office/drawing/2014/main" id="{949FB7AF-DEB5-AF47-8B55-2FE2B05E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1496"/>
                <a:ext cx="88" cy="80"/>
              </a:xfrm>
              <a:custGeom>
                <a:avLst/>
                <a:gdLst>
                  <a:gd name="T0" fmla="*/ 0 w 88"/>
                  <a:gd name="T1" fmla="*/ 40 h 80"/>
                  <a:gd name="T2" fmla="*/ 88 w 88"/>
                  <a:gd name="T3" fmla="*/ 0 h 80"/>
                  <a:gd name="T4" fmla="*/ 56 w 88"/>
                  <a:gd name="T5" fmla="*/ 40 h 80"/>
                  <a:gd name="T6" fmla="*/ 88 w 88"/>
                  <a:gd name="T7" fmla="*/ 80 h 80"/>
                  <a:gd name="T8" fmla="*/ 0 w 88"/>
                  <a:gd name="T9" fmla="*/ 40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80"/>
                  <a:gd name="T17" fmla="*/ 88 w 88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80">
                    <a:moveTo>
                      <a:pt x="0" y="40"/>
                    </a:moveTo>
                    <a:lnTo>
                      <a:pt x="88" y="0"/>
                    </a:lnTo>
                    <a:lnTo>
                      <a:pt x="56" y="40"/>
                    </a:lnTo>
                    <a:lnTo>
                      <a:pt x="88" y="8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09" name="Freeform 103">
                <a:extLst>
                  <a:ext uri="{FF2B5EF4-FFF2-40B4-BE49-F238E27FC236}">
                    <a16:creationId xmlns:a16="http://schemas.microsoft.com/office/drawing/2014/main" id="{8C352D79-6E26-274C-A906-1FABEF60A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" y="1496"/>
                <a:ext cx="88" cy="80"/>
              </a:xfrm>
              <a:custGeom>
                <a:avLst/>
                <a:gdLst>
                  <a:gd name="T0" fmla="*/ 88 w 88"/>
                  <a:gd name="T1" fmla="*/ 40 h 80"/>
                  <a:gd name="T2" fmla="*/ 0 w 88"/>
                  <a:gd name="T3" fmla="*/ 80 h 80"/>
                  <a:gd name="T4" fmla="*/ 32 w 88"/>
                  <a:gd name="T5" fmla="*/ 40 h 80"/>
                  <a:gd name="T6" fmla="*/ 0 w 88"/>
                  <a:gd name="T7" fmla="*/ 0 h 80"/>
                  <a:gd name="T8" fmla="*/ 88 w 88"/>
                  <a:gd name="T9" fmla="*/ 40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80"/>
                  <a:gd name="T17" fmla="*/ 88 w 88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80">
                    <a:moveTo>
                      <a:pt x="88" y="40"/>
                    </a:moveTo>
                    <a:lnTo>
                      <a:pt x="0" y="80"/>
                    </a:lnTo>
                    <a:lnTo>
                      <a:pt x="32" y="40"/>
                    </a:lnTo>
                    <a:lnTo>
                      <a:pt x="0" y="0"/>
                    </a:lnTo>
                    <a:lnTo>
                      <a:pt x="88" y="4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10" name="Line 104">
                <a:extLst>
                  <a:ext uri="{FF2B5EF4-FFF2-40B4-BE49-F238E27FC236}">
                    <a16:creationId xmlns:a16="http://schemas.microsoft.com/office/drawing/2014/main" id="{FEFF95BE-22F1-E340-B20C-401DC009E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4" y="1536"/>
                <a:ext cx="60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893" name="Rectangle 105">
              <a:extLst>
                <a:ext uri="{FF2B5EF4-FFF2-40B4-BE49-F238E27FC236}">
                  <a16:creationId xmlns:a16="http://schemas.microsoft.com/office/drawing/2014/main" id="{B73789E2-0271-3D4B-AA13-C8D62714A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416"/>
              <a:ext cx="168" cy="224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894" name="Rectangle 106">
              <a:extLst>
                <a:ext uri="{FF2B5EF4-FFF2-40B4-BE49-F238E27FC236}">
                  <a16:creationId xmlns:a16="http://schemas.microsoft.com/office/drawing/2014/main" id="{8BA3A579-C0D1-3D46-83E1-C24D2E893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416"/>
              <a:ext cx="13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006600"/>
                  </a:solidFill>
                  <a:latin typeface="Arial" panose="020B0604020202020204" pitchFamily="34" charset="0"/>
                </a:rPr>
                <a:t>w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grpSp>
          <p:nvGrpSpPr>
            <p:cNvPr id="36895" name="Group 107">
              <a:extLst>
                <a:ext uri="{FF2B5EF4-FFF2-40B4-BE49-F238E27FC236}">
                  <a16:creationId xmlns:a16="http://schemas.microsoft.com/office/drawing/2014/main" id="{266E7361-A01F-B94C-9F4C-276A304C8E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" y="1944"/>
              <a:ext cx="292" cy="80"/>
              <a:chOff x="864" y="1944"/>
              <a:chExt cx="280" cy="80"/>
            </a:xfrm>
          </p:grpSpPr>
          <p:sp>
            <p:nvSpPr>
              <p:cNvPr id="36905" name="Freeform 108">
                <a:extLst>
                  <a:ext uri="{FF2B5EF4-FFF2-40B4-BE49-F238E27FC236}">
                    <a16:creationId xmlns:a16="http://schemas.microsoft.com/office/drawing/2014/main" id="{65205F31-C9CA-5448-A072-2ADD57D2E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944"/>
                <a:ext cx="88" cy="80"/>
              </a:xfrm>
              <a:custGeom>
                <a:avLst/>
                <a:gdLst>
                  <a:gd name="T0" fmla="*/ 0 w 88"/>
                  <a:gd name="T1" fmla="*/ 40 h 80"/>
                  <a:gd name="T2" fmla="*/ 88 w 88"/>
                  <a:gd name="T3" fmla="*/ 0 h 80"/>
                  <a:gd name="T4" fmla="*/ 56 w 88"/>
                  <a:gd name="T5" fmla="*/ 40 h 80"/>
                  <a:gd name="T6" fmla="*/ 88 w 88"/>
                  <a:gd name="T7" fmla="*/ 80 h 80"/>
                  <a:gd name="T8" fmla="*/ 0 w 88"/>
                  <a:gd name="T9" fmla="*/ 40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80"/>
                  <a:gd name="T17" fmla="*/ 88 w 88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80">
                    <a:moveTo>
                      <a:pt x="0" y="40"/>
                    </a:moveTo>
                    <a:lnTo>
                      <a:pt x="88" y="0"/>
                    </a:lnTo>
                    <a:lnTo>
                      <a:pt x="56" y="40"/>
                    </a:lnTo>
                    <a:lnTo>
                      <a:pt x="88" y="8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06" name="Freeform 109">
                <a:extLst>
                  <a:ext uri="{FF2B5EF4-FFF2-40B4-BE49-F238E27FC236}">
                    <a16:creationId xmlns:a16="http://schemas.microsoft.com/office/drawing/2014/main" id="{3CE26213-C7AF-8D46-97EB-C99E80053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" y="1944"/>
                <a:ext cx="88" cy="80"/>
              </a:xfrm>
              <a:custGeom>
                <a:avLst/>
                <a:gdLst>
                  <a:gd name="T0" fmla="*/ 88 w 88"/>
                  <a:gd name="T1" fmla="*/ 40 h 80"/>
                  <a:gd name="T2" fmla="*/ 0 w 88"/>
                  <a:gd name="T3" fmla="*/ 80 h 80"/>
                  <a:gd name="T4" fmla="*/ 32 w 88"/>
                  <a:gd name="T5" fmla="*/ 40 h 80"/>
                  <a:gd name="T6" fmla="*/ 0 w 88"/>
                  <a:gd name="T7" fmla="*/ 0 h 80"/>
                  <a:gd name="T8" fmla="*/ 88 w 88"/>
                  <a:gd name="T9" fmla="*/ 40 h 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80"/>
                  <a:gd name="T17" fmla="*/ 88 w 88"/>
                  <a:gd name="T18" fmla="*/ 80 h 8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80">
                    <a:moveTo>
                      <a:pt x="88" y="40"/>
                    </a:moveTo>
                    <a:lnTo>
                      <a:pt x="0" y="80"/>
                    </a:lnTo>
                    <a:lnTo>
                      <a:pt x="32" y="40"/>
                    </a:lnTo>
                    <a:lnTo>
                      <a:pt x="0" y="0"/>
                    </a:lnTo>
                    <a:lnTo>
                      <a:pt x="88" y="4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907" name="Line 110">
                <a:extLst>
                  <a:ext uri="{FF2B5EF4-FFF2-40B4-BE49-F238E27FC236}">
                    <a16:creationId xmlns:a16="http://schemas.microsoft.com/office/drawing/2014/main" id="{978F92B5-97B3-1743-ACDF-1A04E3F040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0" y="1984"/>
                <a:ext cx="168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896" name="Rectangle 111">
              <a:extLst>
                <a:ext uri="{FF2B5EF4-FFF2-40B4-BE49-F238E27FC236}">
                  <a16:creationId xmlns:a16="http://schemas.microsoft.com/office/drawing/2014/main" id="{91C8E3AC-1EB3-3D41-8A0F-56ED32FB5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848"/>
              <a:ext cx="128" cy="224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6897" name="Rectangle 112">
              <a:extLst>
                <a:ext uri="{FF2B5EF4-FFF2-40B4-BE49-F238E27FC236}">
                  <a16:creationId xmlns:a16="http://schemas.microsoft.com/office/drawing/2014/main" id="{BC300FA6-1BD8-2941-8653-BD6BA3FE5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" y="1848"/>
              <a:ext cx="10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006600"/>
                  </a:solidFill>
                  <a:latin typeface="Arial" panose="020B0604020202020204" pitchFamily="34" charset="0"/>
                </a:rPr>
                <a:t>h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36898" name="Rectangle 113">
              <a:extLst>
                <a:ext uri="{FF2B5EF4-FFF2-40B4-BE49-F238E27FC236}">
                  <a16:creationId xmlns:a16="http://schemas.microsoft.com/office/drawing/2014/main" id="{797E1926-929C-B147-97BB-F540F9D29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2" y="984"/>
              <a:ext cx="10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000000"/>
                  </a:solidFill>
                  <a:latin typeface="Arial" panose="020B0604020202020204" pitchFamily="34" charset="0"/>
                </a:rPr>
                <a:t>o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grpSp>
          <p:nvGrpSpPr>
            <p:cNvPr id="36899" name="Group 114">
              <a:extLst>
                <a:ext uri="{FF2B5EF4-FFF2-40B4-BE49-F238E27FC236}">
                  <a16:creationId xmlns:a16="http://schemas.microsoft.com/office/drawing/2014/main" id="{799EF5E4-303D-C54D-9313-277BD58A72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" y="1512"/>
              <a:ext cx="344" cy="245"/>
              <a:chOff x="832" y="1512"/>
              <a:chExt cx="344" cy="245"/>
            </a:xfrm>
          </p:grpSpPr>
          <p:sp>
            <p:nvSpPr>
              <p:cNvPr id="36903" name="Rectangle 115">
                <a:extLst>
                  <a:ext uri="{FF2B5EF4-FFF2-40B4-BE49-F238E27FC236}">
                    <a16:creationId xmlns:a16="http://schemas.microsoft.com/office/drawing/2014/main" id="{7463EDA4-B441-1B4B-94B2-8EB601A30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" y="1512"/>
                <a:ext cx="8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 i="1">
                    <a:solidFill>
                      <a:srgbClr val="0033FF"/>
                    </a:solidFill>
                    <a:latin typeface="Symbol" pitchFamily="2" charset="2"/>
                  </a:rPr>
                  <a:t>s</a:t>
                </a:r>
                <a:endParaRPr lang="en-US" altLang="en-US" i="1">
                  <a:latin typeface="Symbol" pitchFamily="2" charset="2"/>
                </a:endParaRPr>
              </a:p>
            </p:txBody>
          </p:sp>
          <p:sp>
            <p:nvSpPr>
              <p:cNvPr id="36904" name="Rectangle 116">
                <a:extLst>
                  <a:ext uri="{FF2B5EF4-FFF2-40B4-BE49-F238E27FC236}">
                    <a16:creationId xmlns:a16="http://schemas.microsoft.com/office/drawing/2014/main" id="{0A66B412-E34C-504C-B0D3-9B9FEC86F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" y="1584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 i="1">
                    <a:solidFill>
                      <a:srgbClr val="0033FF"/>
                    </a:solidFill>
                    <a:latin typeface="Arial" panose="020B0604020202020204" pitchFamily="34" charset="0"/>
                  </a:rPr>
                  <a:t>max</a:t>
                </a:r>
                <a:endParaRPr lang="en-US" altLang="en-US" i="1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6900" name="Line 129">
              <a:extLst>
                <a:ext uri="{FF2B5EF4-FFF2-40B4-BE49-F238E27FC236}">
                  <a16:creationId xmlns:a16="http://schemas.microsoft.com/office/drawing/2014/main" id="{3484BBAC-447C-2C48-9F51-E412078DA4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0" y="1395"/>
              <a:ext cx="0" cy="3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1" name="Line 137">
              <a:extLst>
                <a:ext uri="{FF2B5EF4-FFF2-40B4-BE49-F238E27FC236}">
                  <a16:creationId xmlns:a16="http://schemas.microsoft.com/office/drawing/2014/main" id="{096A0632-878D-F243-BCA6-C7443478AC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50" y="1329"/>
              <a:ext cx="108" cy="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2" name="Line 138">
              <a:extLst>
                <a:ext uri="{FF2B5EF4-FFF2-40B4-BE49-F238E27FC236}">
                  <a16:creationId xmlns:a16="http://schemas.microsoft.com/office/drawing/2014/main" id="{51720DD6-94EE-FA4B-905E-48AE7D00F9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9" y="1392"/>
              <a:ext cx="7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776ACEA-960A-8F4B-AA90-C2E0F747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F5A3B80D-4637-CE40-8203-3816291D6215}" type="slidenum">
              <a:rPr lang="en-US" altLang="en-US" sz="1200">
                <a:latin typeface="Arial" panose="020B0604020202020204" pitchFamily="34" charset="0"/>
              </a:rPr>
              <a:pPr/>
              <a:t>13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8915" name="Rectangle 4">
            <a:extLst>
              <a:ext uri="{FF2B5EF4-FFF2-40B4-BE49-F238E27FC236}">
                <a16:creationId xmlns:a16="http://schemas.microsoft.com/office/drawing/2014/main" id="{35435C00-D4A1-2F4A-BD35-DBEDAC04FE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Crack Propagation</a:t>
            </a:r>
          </a:p>
        </p:txBody>
      </p:sp>
      <p:sp>
        <p:nvSpPr>
          <p:cNvPr id="38916" name="Rectangle 5">
            <a:extLst>
              <a:ext uri="{FF2B5EF4-FFF2-40B4-BE49-F238E27FC236}">
                <a16:creationId xmlns:a16="http://schemas.microsoft.com/office/drawing/2014/main" id="{F54945C0-2A44-A543-B236-6FB391B679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0"/>
              <a:t>Cracks propagate due to sharpness of crack tip  </a:t>
            </a:r>
          </a:p>
          <a:p>
            <a:r>
              <a:rPr lang="en-US" altLang="en-US" sz="2400" b="0"/>
              <a:t>A plastic material deforms at the tip, “blunting” the crack.</a:t>
            </a:r>
          </a:p>
          <a:p>
            <a:pPr>
              <a:buFontTx/>
              <a:buNone/>
            </a:pPr>
            <a:r>
              <a:rPr lang="en-US" altLang="en-US" sz="2400" b="0"/>
              <a:t>							 deformed 							 region</a:t>
            </a:r>
          </a:p>
          <a:p>
            <a:pPr lvl="2">
              <a:buFontTx/>
              <a:buNone/>
            </a:pPr>
            <a:r>
              <a:rPr lang="en-US" altLang="en-US" sz="2000" b="0">
                <a:ea typeface="ＭＳ Ｐゴシック" panose="020B0600070205080204" pitchFamily="34" charset="-128"/>
              </a:rPr>
              <a:t>	brittle </a:t>
            </a:r>
          </a:p>
          <a:p>
            <a:pPr lvl="2">
              <a:buFontTx/>
              <a:buNone/>
            </a:pPr>
            <a:endParaRPr lang="en-US" altLang="en-US" sz="2000" b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sz="2400" b="0">
                <a:solidFill>
                  <a:schemeClr val="accent2"/>
                </a:solidFill>
              </a:rPr>
              <a:t>Energy balance on the crack</a:t>
            </a:r>
          </a:p>
          <a:p>
            <a:r>
              <a:rPr lang="en-US" altLang="en-US" sz="2400" b="0"/>
              <a:t>Elastic strain energy- </a:t>
            </a:r>
          </a:p>
          <a:p>
            <a:pPr lvl="2"/>
            <a:r>
              <a:rPr lang="en-US" altLang="en-US" sz="2000" b="0">
                <a:ea typeface="ＭＳ Ｐゴシック" panose="020B0600070205080204" pitchFamily="34" charset="-128"/>
              </a:rPr>
              <a:t>energy stored in material as it is elastically deformed</a:t>
            </a:r>
          </a:p>
          <a:p>
            <a:pPr lvl="2"/>
            <a:r>
              <a:rPr lang="en-US" altLang="en-US" sz="2000" b="0">
                <a:ea typeface="ＭＳ Ｐゴシック" panose="020B0600070205080204" pitchFamily="34" charset="-128"/>
              </a:rPr>
              <a:t>this energy is released when the crack propagates</a:t>
            </a:r>
          </a:p>
          <a:p>
            <a:pPr lvl="2"/>
            <a:r>
              <a:rPr lang="en-US" altLang="en-US" sz="2000" b="0">
                <a:ea typeface="ＭＳ Ｐゴシック" panose="020B0600070205080204" pitchFamily="34" charset="-128"/>
              </a:rPr>
              <a:t>creation of new surfaces requires energy</a:t>
            </a:r>
          </a:p>
        </p:txBody>
      </p:sp>
      <p:grpSp>
        <p:nvGrpSpPr>
          <p:cNvPr id="38917" name="Group 8">
            <a:extLst>
              <a:ext uri="{FF2B5EF4-FFF2-40B4-BE49-F238E27FC236}">
                <a16:creationId xmlns:a16="http://schemas.microsoft.com/office/drawing/2014/main" id="{00A13120-8D6B-1B4E-BD72-C0CE530B5E04}"/>
              </a:ext>
            </a:extLst>
          </p:cNvPr>
          <p:cNvGrpSpPr>
            <a:grpSpLocks/>
          </p:cNvGrpSpPr>
          <p:nvPr/>
        </p:nvGrpSpPr>
        <p:grpSpPr bwMode="auto">
          <a:xfrm>
            <a:off x="928688" y="2879725"/>
            <a:ext cx="1676400" cy="457200"/>
            <a:chOff x="960" y="1392"/>
            <a:chExt cx="1056" cy="288"/>
          </a:xfrm>
        </p:grpSpPr>
        <p:sp>
          <p:nvSpPr>
            <p:cNvPr id="38926" name="Line 6">
              <a:extLst>
                <a:ext uri="{FF2B5EF4-FFF2-40B4-BE49-F238E27FC236}">
                  <a16:creationId xmlns:a16="http://schemas.microsoft.com/office/drawing/2014/main" id="{9A834E23-BC5D-3742-84B6-4CB531F50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392"/>
              <a:ext cx="105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Line 7">
              <a:extLst>
                <a:ext uri="{FF2B5EF4-FFF2-40B4-BE49-F238E27FC236}">
                  <a16:creationId xmlns:a16="http://schemas.microsoft.com/office/drawing/2014/main" id="{C1E1190C-D9AB-1C40-85E1-F7E4C4F3B6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1488"/>
              <a:ext cx="1008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18" name="Group 28">
            <a:extLst>
              <a:ext uri="{FF2B5EF4-FFF2-40B4-BE49-F238E27FC236}">
                <a16:creationId xmlns:a16="http://schemas.microsoft.com/office/drawing/2014/main" id="{9D54A225-EA5D-D24B-85AF-0721E57CA03B}"/>
              </a:ext>
            </a:extLst>
          </p:cNvPr>
          <p:cNvGrpSpPr>
            <a:grpSpLocks/>
          </p:cNvGrpSpPr>
          <p:nvPr/>
        </p:nvGrpSpPr>
        <p:grpSpPr bwMode="auto">
          <a:xfrm>
            <a:off x="4281488" y="2727325"/>
            <a:ext cx="2057400" cy="623888"/>
            <a:chOff x="2697" y="1718"/>
            <a:chExt cx="1296" cy="393"/>
          </a:xfrm>
        </p:grpSpPr>
        <p:sp>
          <p:nvSpPr>
            <p:cNvPr id="38920" name="Oval 23">
              <a:extLst>
                <a:ext uri="{FF2B5EF4-FFF2-40B4-BE49-F238E27FC236}">
                  <a16:creationId xmlns:a16="http://schemas.microsoft.com/office/drawing/2014/main" id="{ABAA551C-AA7B-F34F-8BE2-141B208C8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3" y="1766"/>
              <a:ext cx="288" cy="288"/>
            </a:xfrm>
            <a:prstGeom prst="ellipse">
              <a:avLst/>
            </a:prstGeom>
            <a:solidFill>
              <a:srgbClr val="FFABAB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921" name="Oval 24">
              <a:extLst>
                <a:ext uri="{FF2B5EF4-FFF2-40B4-BE49-F238E27FC236}">
                  <a16:creationId xmlns:a16="http://schemas.microsoft.com/office/drawing/2014/main" id="{A588C26D-3C8C-094F-9ADE-EAD59B0F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862"/>
              <a:ext cx="96" cy="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922" name="Line 25">
              <a:extLst>
                <a:ext uri="{FF2B5EF4-FFF2-40B4-BE49-F238E27FC236}">
                  <a16:creationId xmlns:a16="http://schemas.microsoft.com/office/drawing/2014/main" id="{6EBEF2AF-169A-F242-B794-8A59497C6B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12" y="1958"/>
              <a:ext cx="897" cy="1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3" name="Line 26">
              <a:extLst>
                <a:ext uri="{FF2B5EF4-FFF2-40B4-BE49-F238E27FC236}">
                  <a16:creationId xmlns:a16="http://schemas.microsoft.com/office/drawing/2014/main" id="{9E235F1C-DD31-A741-BF1F-2B9CC1007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7" y="1766"/>
              <a:ext cx="91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4" name="Freeform 27">
              <a:extLst>
                <a:ext uri="{FF2B5EF4-FFF2-40B4-BE49-F238E27FC236}">
                  <a16:creationId xmlns:a16="http://schemas.microsoft.com/office/drawing/2014/main" id="{FFD56286-6F4B-EA44-9DBE-2F5326722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" y="1850"/>
              <a:ext cx="174" cy="132"/>
            </a:xfrm>
            <a:custGeom>
              <a:avLst/>
              <a:gdLst>
                <a:gd name="T0" fmla="*/ 174 w 174"/>
                <a:gd name="T1" fmla="*/ 18 h 132"/>
                <a:gd name="T2" fmla="*/ 0 w 174"/>
                <a:gd name="T3" fmla="*/ 0 h 132"/>
                <a:gd name="T4" fmla="*/ 0 w 174"/>
                <a:gd name="T5" fmla="*/ 132 h 132"/>
                <a:gd name="T6" fmla="*/ 174 w 174"/>
                <a:gd name="T7" fmla="*/ 102 h 132"/>
                <a:gd name="T8" fmla="*/ 174 w 174"/>
                <a:gd name="T9" fmla="*/ 18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32"/>
                <a:gd name="T17" fmla="*/ 174 w 174"/>
                <a:gd name="T18" fmla="*/ 132 h 1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32">
                  <a:moveTo>
                    <a:pt x="174" y="18"/>
                  </a:moveTo>
                  <a:lnTo>
                    <a:pt x="0" y="0"/>
                  </a:lnTo>
                  <a:lnTo>
                    <a:pt x="0" y="132"/>
                  </a:lnTo>
                  <a:lnTo>
                    <a:pt x="174" y="102"/>
                  </a:lnTo>
                  <a:lnTo>
                    <a:pt x="174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925" name="Line 15">
              <a:extLst>
                <a:ext uri="{FF2B5EF4-FFF2-40B4-BE49-F238E27FC236}">
                  <a16:creationId xmlns:a16="http://schemas.microsoft.com/office/drawing/2014/main" id="{52FCAF4F-3CF9-5F48-A939-40962D5755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05" y="1718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19" name="Text Box 29">
            <a:extLst>
              <a:ext uri="{FF2B5EF4-FFF2-40B4-BE49-F238E27FC236}">
                <a16:creationId xmlns:a16="http://schemas.microsoft.com/office/drawing/2014/main" id="{02C3042A-D5DE-8243-B5A6-ED59D9530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9063" y="3240088"/>
            <a:ext cx="1190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plastic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4BACD29-6A90-EA41-903E-4F2931D3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7B65216-FE74-C540-BB6A-856D085AFE73}" type="slidenum">
              <a:rPr lang="en-US" altLang="en-US" sz="1200">
                <a:latin typeface="Arial" panose="020B0604020202020204" pitchFamily="34" charset="0"/>
              </a:rPr>
              <a:pPr/>
              <a:t>14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0964" name="Rectangle 5">
            <a:extLst>
              <a:ext uri="{FF2B5EF4-FFF2-40B4-BE49-F238E27FC236}">
                <a16:creationId xmlns:a16="http://schemas.microsoft.com/office/drawing/2014/main" id="{CEB13A9D-EADC-4B45-9D98-88579DE50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Does a Crack Propagate?</a:t>
            </a:r>
          </a:p>
        </p:txBody>
      </p:sp>
      <p:sp>
        <p:nvSpPr>
          <p:cNvPr id="40965" name="Rectangle 6">
            <a:extLst>
              <a:ext uri="{FF2B5EF4-FFF2-40B4-BE49-F238E27FC236}">
                <a16:creationId xmlns:a16="http://schemas.microsoft.com/office/drawing/2014/main" id="{79A583E8-DD1E-5C49-94B4-42ABBAFB1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203325"/>
            <a:ext cx="7772400" cy="537210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n-US" altLang="en-US" b="0"/>
              <a:t>Crack propagates if above </a:t>
            </a:r>
            <a:r>
              <a:rPr lang="en-US" altLang="en-US" b="0">
                <a:solidFill>
                  <a:schemeClr val="accent2"/>
                </a:solidFill>
              </a:rPr>
              <a:t>critical stress</a:t>
            </a:r>
          </a:p>
          <a:p>
            <a:endParaRPr lang="en-US" altLang="en-US" b="0">
              <a:solidFill>
                <a:schemeClr val="accent2"/>
              </a:solidFill>
            </a:endParaRPr>
          </a:p>
          <a:p>
            <a:endParaRPr lang="en-US" altLang="en-US" b="0">
              <a:solidFill>
                <a:schemeClr val="accent2"/>
              </a:solidFill>
            </a:endParaRPr>
          </a:p>
          <a:p>
            <a:endParaRPr lang="en-US" altLang="en-US" b="0"/>
          </a:p>
          <a:p>
            <a:pPr>
              <a:buFontTx/>
              <a:buNone/>
            </a:pPr>
            <a:r>
              <a:rPr lang="en-US" altLang="en-US" sz="2400" b="0"/>
              <a:t>where</a:t>
            </a:r>
          </a:p>
          <a:p>
            <a:pPr lvl="1"/>
            <a:r>
              <a:rPr lang="en-US" altLang="en-US" sz="2000" b="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E </a:t>
            </a:r>
            <a:r>
              <a:rPr lang="en-US" altLang="en-US" sz="2000" b="0">
                <a:solidFill>
                  <a:schemeClr val="accent2"/>
                </a:solidFill>
                <a:ea typeface="ＭＳ Ｐゴシック" panose="020B0600070205080204" pitchFamily="34" charset="-128"/>
              </a:rPr>
              <a:t>= modulus of elasticity</a:t>
            </a:r>
          </a:p>
          <a:p>
            <a:pPr lvl="1"/>
            <a:r>
              <a:rPr lang="en-US" altLang="en-US" sz="2000" b="0">
                <a:solidFill>
                  <a:srgbClr val="33CC33"/>
                </a:solidFill>
                <a:ea typeface="ＭＳ Ｐゴシック" panose="020B0600070205080204" pitchFamily="34" charset="-128"/>
                <a:sym typeface="Symbol" pitchFamily="2" charset="2"/>
              </a:rPr>
              <a:t></a:t>
            </a:r>
            <a:r>
              <a:rPr lang="en-US" altLang="en-US" sz="2000" b="0" baseline="-25000">
                <a:solidFill>
                  <a:srgbClr val="33CC33"/>
                </a:solidFill>
                <a:ea typeface="ＭＳ Ｐゴシック" panose="020B0600070205080204" pitchFamily="34" charset="-128"/>
                <a:sym typeface="Arial" panose="020B0604020202020204" pitchFamily="34" charset="0"/>
              </a:rPr>
              <a:t>s</a:t>
            </a:r>
            <a:r>
              <a:rPr lang="en-US" altLang="en-US" sz="2000" b="0">
                <a:solidFill>
                  <a:srgbClr val="33CC33"/>
                </a:solidFill>
                <a:ea typeface="ＭＳ Ｐゴシック" panose="020B0600070205080204" pitchFamily="34" charset="-128"/>
                <a:sym typeface="Arial" panose="020B0604020202020204" pitchFamily="34" charset="0"/>
              </a:rPr>
              <a:t> </a:t>
            </a:r>
            <a:r>
              <a:rPr lang="en-US" altLang="en-US" sz="2000" b="0">
                <a:solidFill>
                  <a:srgbClr val="33CC33"/>
                </a:solidFill>
                <a:ea typeface="ＭＳ Ｐゴシック" panose="020B0600070205080204" pitchFamily="34" charset="-128"/>
              </a:rPr>
              <a:t>= specific surface energy</a:t>
            </a:r>
          </a:p>
          <a:p>
            <a:pPr lvl="1"/>
            <a:r>
              <a:rPr lang="en-US" altLang="en-US" sz="2000" b="0" i="1">
                <a:solidFill>
                  <a:srgbClr val="FF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sz="2000" b="0">
                <a:solidFill>
                  <a:srgbClr val="FF0000"/>
                </a:solidFill>
                <a:ea typeface="ＭＳ Ｐゴシック" panose="020B0600070205080204" pitchFamily="34" charset="-128"/>
              </a:rPr>
              <a:t> = one half length of internal crack</a:t>
            </a:r>
          </a:p>
          <a:p>
            <a:pPr lvl="1"/>
            <a:r>
              <a:rPr lang="en-US" altLang="en-US" sz="2000" b="0" i="1">
                <a:ea typeface="ＭＳ Ｐゴシック" panose="020B0600070205080204" pitchFamily="34" charset="-128"/>
              </a:rPr>
              <a:t>K</a:t>
            </a:r>
            <a:r>
              <a:rPr lang="en-US" altLang="en-US" sz="2000" b="0" i="1" baseline="-25000">
                <a:ea typeface="ＭＳ Ｐゴシック" panose="020B0600070205080204" pitchFamily="34" charset="-128"/>
              </a:rPr>
              <a:t>c</a:t>
            </a:r>
            <a:r>
              <a:rPr lang="en-US" altLang="en-US" sz="2000" b="0">
                <a:ea typeface="ＭＳ Ｐゴシック" panose="020B0600070205080204" pitchFamily="34" charset="-128"/>
              </a:rPr>
              <a:t> = </a:t>
            </a:r>
            <a:r>
              <a:rPr lang="en-US" altLang="en-US" sz="2000" b="0">
                <a:latin typeface="Symbol" pitchFamily="2" charset="2"/>
                <a:ea typeface="ＭＳ Ｐゴシック" panose="020B0600070205080204" pitchFamily="34" charset="-128"/>
                <a:sym typeface="Arial" panose="020B0604020202020204" pitchFamily="34" charset="0"/>
              </a:rPr>
              <a:t>s</a:t>
            </a:r>
            <a:r>
              <a:rPr lang="en-US" altLang="en-US" sz="2000" b="0" baseline="-25000">
                <a:ea typeface="ＭＳ Ｐゴシック" panose="020B0600070205080204" pitchFamily="34" charset="-128"/>
                <a:sym typeface="Arial" panose="020B0604020202020204" pitchFamily="34" charset="0"/>
              </a:rPr>
              <a:t>c</a:t>
            </a:r>
            <a:r>
              <a:rPr lang="en-US" altLang="en-US" sz="2000" b="0">
                <a:ea typeface="ＭＳ Ｐゴシック" panose="020B0600070205080204" pitchFamily="34" charset="-128"/>
                <a:sym typeface="Arial" panose="020B0604020202020204" pitchFamily="34" charset="0"/>
              </a:rPr>
              <a:t>/</a:t>
            </a:r>
            <a:r>
              <a:rPr lang="en-US" altLang="en-US" sz="2000" b="0">
                <a:latin typeface="Symbol" pitchFamily="2" charset="2"/>
                <a:ea typeface="ＭＳ Ｐゴシック" panose="020B0600070205080204" pitchFamily="34" charset="-128"/>
                <a:sym typeface="Arial" panose="020B0604020202020204" pitchFamily="34" charset="0"/>
              </a:rPr>
              <a:t>s</a:t>
            </a:r>
            <a:r>
              <a:rPr lang="en-US" altLang="en-US" sz="2000" b="0" baseline="-25000">
                <a:ea typeface="ＭＳ Ｐゴシック" panose="020B0600070205080204" pitchFamily="34" charset="-128"/>
                <a:sym typeface="Arial" panose="020B0604020202020204" pitchFamily="34" charset="0"/>
              </a:rPr>
              <a:t>0</a:t>
            </a:r>
          </a:p>
          <a:p>
            <a:pPr lvl="1">
              <a:buFontTx/>
              <a:buNone/>
            </a:pPr>
            <a:endParaRPr lang="en-US" altLang="en-US" sz="2000" b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sz="2400" b="0"/>
              <a:t>For ductile  =&gt; replace </a:t>
            </a:r>
            <a:r>
              <a:rPr lang="en-US" altLang="en-US" sz="2400" b="0">
                <a:latin typeface="Symbol" pitchFamily="2" charset="2"/>
                <a:sym typeface="Arial" panose="020B0604020202020204" pitchFamily="34" charset="0"/>
              </a:rPr>
              <a:t>g</a:t>
            </a:r>
            <a:r>
              <a:rPr lang="en-US" altLang="en-US" sz="2400" b="0" i="1" baseline="-25000">
                <a:sym typeface="Arial" panose="020B0604020202020204" pitchFamily="34" charset="0"/>
              </a:rPr>
              <a:t>s</a:t>
            </a:r>
            <a:r>
              <a:rPr lang="en-US" altLang="en-US" sz="2400" b="0">
                <a:sym typeface="Arial" panose="020B0604020202020204" pitchFamily="34" charset="0"/>
              </a:rPr>
              <a:t> by </a:t>
            </a:r>
            <a:r>
              <a:rPr lang="en-US" altLang="en-US" sz="2400" b="0">
                <a:latin typeface="Symbol" pitchFamily="2" charset="2"/>
                <a:sym typeface="Arial" panose="020B0604020202020204" pitchFamily="34" charset="0"/>
              </a:rPr>
              <a:t>g</a:t>
            </a:r>
            <a:r>
              <a:rPr lang="en-US" altLang="en-US" sz="2400" b="0" i="1" baseline="-25000">
                <a:sym typeface="Arial" panose="020B0604020202020204" pitchFamily="34" charset="0"/>
              </a:rPr>
              <a:t>s</a:t>
            </a:r>
            <a:r>
              <a:rPr lang="en-US" altLang="en-US" sz="2400" b="0">
                <a:sym typeface="Arial" panose="020B0604020202020204" pitchFamily="34" charset="0"/>
              </a:rPr>
              <a:t> + </a:t>
            </a:r>
            <a:r>
              <a:rPr lang="en-US" altLang="en-US" sz="2400" b="0">
                <a:latin typeface="Symbol" pitchFamily="2" charset="2"/>
                <a:sym typeface="Arial" panose="020B0604020202020204" pitchFamily="34" charset="0"/>
              </a:rPr>
              <a:t>g</a:t>
            </a:r>
            <a:r>
              <a:rPr lang="en-US" altLang="en-US" sz="2400" b="0" i="1" baseline="-25000">
                <a:sym typeface="Arial" panose="020B0604020202020204" pitchFamily="34" charset="0"/>
              </a:rPr>
              <a:t>p</a:t>
            </a:r>
            <a:r>
              <a:rPr lang="en-US" altLang="en-US" sz="2400" b="0">
                <a:sym typeface="Arial" panose="020B0604020202020204" pitchFamily="34" charset="0"/>
              </a:rPr>
              <a:t> </a:t>
            </a:r>
          </a:p>
          <a:p>
            <a:pPr lvl="1">
              <a:buFontTx/>
              <a:buNone/>
            </a:pPr>
            <a:r>
              <a:rPr lang="en-US" altLang="en-US" sz="2400" b="0">
                <a:ea typeface="ＭＳ Ｐゴシック" panose="020B0600070205080204" pitchFamily="34" charset="-128"/>
              </a:rPr>
              <a:t>where </a:t>
            </a:r>
            <a:r>
              <a:rPr lang="en-US" altLang="en-US" sz="2400" b="0">
                <a:latin typeface="Symbol" pitchFamily="2" charset="2"/>
                <a:ea typeface="ＭＳ Ｐゴシック" panose="020B0600070205080204" pitchFamily="34" charset="-128"/>
                <a:sym typeface="Arial" panose="020B0604020202020204" pitchFamily="34" charset="0"/>
              </a:rPr>
              <a:t>g</a:t>
            </a:r>
            <a:r>
              <a:rPr lang="en-US" altLang="en-US" sz="2400" b="0" i="1" baseline="-25000">
                <a:ea typeface="ＭＳ Ｐゴシック" panose="020B0600070205080204" pitchFamily="34" charset="-128"/>
                <a:sym typeface="Arial" panose="020B0604020202020204" pitchFamily="34" charset="0"/>
              </a:rPr>
              <a:t>p</a:t>
            </a:r>
            <a:r>
              <a:rPr lang="en-US" altLang="en-US" sz="2400" b="0">
                <a:ea typeface="ＭＳ Ｐゴシック" panose="020B0600070205080204" pitchFamily="34" charset="-128"/>
                <a:sym typeface="Arial" panose="020B0604020202020204" pitchFamily="34" charset="0"/>
              </a:rPr>
              <a:t> is plastic deformation energy</a:t>
            </a:r>
          </a:p>
        </p:txBody>
      </p:sp>
      <p:grpSp>
        <p:nvGrpSpPr>
          <p:cNvPr id="40966" name="Group 18">
            <a:extLst>
              <a:ext uri="{FF2B5EF4-FFF2-40B4-BE49-F238E27FC236}">
                <a16:creationId xmlns:a16="http://schemas.microsoft.com/office/drawing/2014/main" id="{B7D43656-770C-9C4E-95FD-6CBF96C3EF9C}"/>
              </a:ext>
            </a:extLst>
          </p:cNvPr>
          <p:cNvGrpSpPr>
            <a:grpSpLocks/>
          </p:cNvGrpSpPr>
          <p:nvPr/>
        </p:nvGrpSpPr>
        <p:grpSpPr bwMode="auto">
          <a:xfrm>
            <a:off x="4460875" y="1982788"/>
            <a:ext cx="2459038" cy="1136650"/>
            <a:chOff x="3009" y="1105"/>
            <a:chExt cx="1549" cy="716"/>
          </a:xfrm>
        </p:grpSpPr>
        <p:sp>
          <p:nvSpPr>
            <p:cNvPr id="40969" name="Rectangle 17">
              <a:extLst>
                <a:ext uri="{FF2B5EF4-FFF2-40B4-BE49-F238E27FC236}">
                  <a16:creationId xmlns:a16="http://schemas.microsoft.com/office/drawing/2014/main" id="{A4ED1EAD-F37E-1A4F-8964-23DAA5B48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" y="1543"/>
              <a:ext cx="139" cy="222"/>
            </a:xfrm>
            <a:prstGeom prst="rect">
              <a:avLst/>
            </a:prstGeom>
            <a:solidFill>
              <a:srgbClr val="FF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40970" name="Rectangle 16">
              <a:extLst>
                <a:ext uri="{FF2B5EF4-FFF2-40B4-BE49-F238E27FC236}">
                  <a16:creationId xmlns:a16="http://schemas.microsoft.com/office/drawing/2014/main" id="{10ED7FF0-652F-1949-8F72-6B09EE3CD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" y="1191"/>
              <a:ext cx="193" cy="284"/>
            </a:xfrm>
            <a:prstGeom prst="rect">
              <a:avLst/>
            </a:prstGeom>
            <a:solidFill>
              <a:srgbClr val="BCE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40971" name="Rectangle 12">
              <a:extLst>
                <a:ext uri="{FF2B5EF4-FFF2-40B4-BE49-F238E27FC236}">
                  <a16:creationId xmlns:a16="http://schemas.microsoft.com/office/drawing/2014/main" id="{3A848E6B-35C9-A54B-9E66-613FD3B9B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" y="1191"/>
              <a:ext cx="162" cy="284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aphicFrame>
          <p:nvGraphicFramePr>
            <p:cNvPr id="40962" name="Object 2">
              <a:extLst>
                <a:ext uri="{FF2B5EF4-FFF2-40B4-BE49-F238E27FC236}">
                  <a16:creationId xmlns:a16="http://schemas.microsoft.com/office/drawing/2014/main" id="{18C56547-E530-E840-8BA4-99BA30DC82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09" y="1105"/>
            <a:ext cx="1549" cy="7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5" name="Equation" r:id="rId4" imgW="11703050" imgH="5410200" progId="Equation.3">
                    <p:embed/>
                  </p:oleObj>
                </mc:Choice>
                <mc:Fallback>
                  <p:oleObj name="Equation" r:id="rId4" imgW="11703050" imgH="54102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9" y="1105"/>
                          <a:ext cx="1549" cy="7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967" name="Text Box 10">
            <a:extLst>
              <a:ext uri="{FF2B5EF4-FFF2-40B4-BE49-F238E27FC236}">
                <a16:creationId xmlns:a16="http://schemas.microsoft.com/office/drawing/2014/main" id="{A9DB1A44-EDDF-3041-8647-24FD5B572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6675" y="2076450"/>
            <a:ext cx="2511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>
                <a:latin typeface="Arial" panose="020B0604020202020204" pitchFamily="34" charset="0"/>
                <a:sym typeface="Arial" panose="020B0604020202020204" pitchFamily="34" charset="0"/>
              </a:rPr>
              <a:t>i.e.,  </a:t>
            </a:r>
            <a:r>
              <a:rPr lang="en-US" altLang="en-US" sz="2800">
                <a:sym typeface="Arial" panose="020B0604020202020204" pitchFamily="34" charset="0"/>
              </a:rPr>
              <a:t> </a:t>
            </a:r>
            <a:r>
              <a:rPr lang="en-US" altLang="en-US" sz="2800">
                <a:latin typeface="Symbol" pitchFamily="2" charset="2"/>
                <a:sym typeface="Arial" panose="020B0604020202020204" pitchFamily="34" charset="0"/>
              </a:rPr>
              <a:t>s</a:t>
            </a:r>
            <a:r>
              <a:rPr lang="en-US" altLang="en-US" sz="2800" i="1" baseline="-25000">
                <a:latin typeface="Arial" panose="020B0604020202020204" pitchFamily="34" charset="0"/>
                <a:sym typeface="Arial" panose="020B0604020202020204" pitchFamily="34" charset="0"/>
              </a:rPr>
              <a:t>m</a:t>
            </a:r>
            <a:r>
              <a:rPr lang="en-US" altLang="en-US" sz="2800" i="1"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  <a:sym typeface="Arial" panose="020B0604020202020204" pitchFamily="34" charset="0"/>
              </a:rPr>
              <a:t>&gt;</a:t>
            </a:r>
            <a:r>
              <a:rPr lang="en-US" altLang="en-US" sz="2800">
                <a:sym typeface="Arial" panose="020B0604020202020204" pitchFamily="34" charset="0"/>
              </a:rPr>
              <a:t> </a:t>
            </a:r>
            <a:r>
              <a:rPr lang="en-US" altLang="en-US" sz="2800">
                <a:latin typeface="Symbol" pitchFamily="2" charset="2"/>
                <a:sym typeface="Arial" panose="020B0604020202020204" pitchFamily="34" charset="0"/>
              </a:rPr>
              <a:t>s</a:t>
            </a:r>
            <a:r>
              <a:rPr lang="en-US" altLang="en-US" sz="2800" i="1" baseline="-25000">
                <a:latin typeface="Arial" panose="020B0604020202020204" pitchFamily="34" charset="0"/>
                <a:sym typeface="Arial" panose="020B0604020202020204" pitchFamily="34" charset="0"/>
              </a:rPr>
              <a:t>c</a:t>
            </a:r>
            <a:r>
              <a:rPr lang="en-US" altLang="en-US" sz="2800">
                <a:sym typeface="Arial" panose="020B0604020202020204" pitchFamily="34" charset="0"/>
              </a:rPr>
              <a:t> </a:t>
            </a:r>
          </a:p>
        </p:txBody>
      </p:sp>
      <p:sp>
        <p:nvSpPr>
          <p:cNvPr id="40968" name="Text Box 11">
            <a:extLst>
              <a:ext uri="{FF2B5EF4-FFF2-40B4-BE49-F238E27FC236}">
                <a16:creationId xmlns:a16="http://schemas.microsoft.com/office/drawing/2014/main" id="{1AFE774D-EB61-5A4D-8259-3D1ADF2DA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7663" y="2678113"/>
            <a:ext cx="2511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>
                <a:latin typeface="Arial" panose="020B0604020202020204" pitchFamily="34" charset="0"/>
                <a:sym typeface="Arial" panose="020B0604020202020204" pitchFamily="34" charset="0"/>
              </a:rPr>
              <a:t>or</a:t>
            </a:r>
            <a:r>
              <a:rPr lang="en-US" altLang="en-US" sz="2800">
                <a:sym typeface="Arial" panose="020B0604020202020204" pitchFamily="34" charset="0"/>
              </a:rPr>
              <a:t>    </a:t>
            </a:r>
            <a:r>
              <a:rPr lang="en-US" altLang="en-US" sz="2800" i="1">
                <a:latin typeface="Arial" panose="020B0604020202020204" pitchFamily="34" charset="0"/>
                <a:sym typeface="Arial" panose="020B0604020202020204" pitchFamily="34" charset="0"/>
              </a:rPr>
              <a:t>K</a:t>
            </a:r>
            <a:r>
              <a:rPr lang="en-US" altLang="en-US" sz="2800" i="1" baseline="-25000">
                <a:latin typeface="Arial" panose="020B0604020202020204" pitchFamily="34" charset="0"/>
                <a:sym typeface="Arial" panose="020B0604020202020204" pitchFamily="34" charset="0"/>
              </a:rPr>
              <a:t>t</a:t>
            </a:r>
            <a:r>
              <a:rPr lang="en-US" altLang="en-US" sz="2800" i="1"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  <a:sym typeface="Arial" panose="020B0604020202020204" pitchFamily="34" charset="0"/>
              </a:rPr>
              <a:t>&gt; </a:t>
            </a:r>
            <a:r>
              <a:rPr lang="en-US" altLang="en-US" sz="2800" i="1">
                <a:latin typeface="Arial" panose="020B0604020202020204" pitchFamily="34" charset="0"/>
                <a:sym typeface="Arial" panose="020B0604020202020204" pitchFamily="34" charset="0"/>
              </a:rPr>
              <a:t>K</a:t>
            </a:r>
            <a:r>
              <a:rPr lang="en-US" altLang="en-US" sz="2800" i="1" baseline="-25000">
                <a:latin typeface="Arial" panose="020B0604020202020204" pitchFamily="34" charset="0"/>
                <a:sym typeface="Arial" panose="020B0604020202020204" pitchFamily="34" charset="0"/>
              </a:rPr>
              <a:t>c</a:t>
            </a:r>
            <a:r>
              <a:rPr lang="en-US" altLang="en-US" sz="2800">
                <a:sym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CE027D4D-7B08-9E48-A3AA-43FB8224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F3DF536-C92A-D541-8E78-309F78AF1748}" type="slidenum">
              <a:rPr lang="en-US" altLang="en-US" sz="1200">
                <a:latin typeface="Arial" panose="020B0604020202020204" pitchFamily="34" charset="0"/>
              </a:rPr>
              <a:pPr/>
              <a:t>15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5062" name="Rectangle 5">
            <a:extLst>
              <a:ext uri="{FF2B5EF4-FFF2-40B4-BE49-F238E27FC236}">
                <a16:creationId xmlns:a16="http://schemas.microsoft.com/office/drawing/2014/main" id="{4AAFAF5C-8799-A045-A422-AB268B039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98550"/>
            <a:ext cx="396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>
                <a:latin typeface="Arial" panose="020B0604020202020204" pitchFamily="34" charset="0"/>
              </a:rPr>
              <a:t>•  Crack growth condition:</a:t>
            </a:r>
          </a:p>
        </p:txBody>
      </p:sp>
      <p:sp>
        <p:nvSpPr>
          <p:cNvPr id="45064" name="Rectangle 16">
            <a:extLst>
              <a:ext uri="{FF2B5EF4-FFF2-40B4-BE49-F238E27FC236}">
                <a16:creationId xmlns:a16="http://schemas.microsoft.com/office/drawing/2014/main" id="{B30DBD37-CC12-1C42-B119-335C6C68B3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Fracture Toughness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A1663-C8AD-0F48-9977-EC5263D6C82F}"/>
              </a:ext>
            </a:extLst>
          </p:cNvPr>
          <p:cNvSpPr txBox="1"/>
          <p:nvPr/>
        </p:nvSpPr>
        <p:spPr>
          <a:xfrm>
            <a:off x="1147157" y="2555529"/>
            <a:ext cx="6345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fracture toughness, has units of MPa 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85A641-F885-E347-80E3-7FB67E356515}"/>
                  </a:ext>
                </a:extLst>
              </p:cNvPr>
              <p:cNvSpPr txBox="1"/>
              <p:nvPr/>
            </p:nvSpPr>
            <p:spPr>
              <a:xfrm>
                <a:off x="2807771" y="1822884"/>
                <a:ext cx="2586541" cy="37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≥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85A641-F885-E347-80E3-7FB67E356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771" y="1822884"/>
                <a:ext cx="2586541" cy="373436"/>
              </a:xfrm>
              <a:prstGeom prst="rect">
                <a:avLst/>
              </a:prstGeom>
              <a:blipFill>
                <a:blip r:embed="rId3"/>
                <a:stretch>
                  <a:fillRect l="-1951" t="-13793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AFCC6CC-80C8-8C47-B8DE-3C40B92FDCD2}"/>
                  </a:ext>
                </a:extLst>
              </p:cNvPr>
              <p:cNvSpPr txBox="1"/>
              <p:nvPr/>
            </p:nvSpPr>
            <p:spPr>
              <a:xfrm>
                <a:off x="2865960" y="3518680"/>
                <a:ext cx="2509470" cy="37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≥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AFCC6CC-80C8-8C47-B8DE-3C40B92FD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960" y="3518680"/>
                <a:ext cx="2509470" cy="373436"/>
              </a:xfrm>
              <a:prstGeom prst="rect">
                <a:avLst/>
              </a:prstGeom>
              <a:blipFill>
                <a:blip r:embed="rId4"/>
                <a:stretch>
                  <a:fillRect l="-2020" t="-6667" r="-5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3959C-9D68-E04B-BCC7-E9E15641A798}"/>
                  </a:ext>
                </a:extLst>
              </p:cNvPr>
              <p:cNvSpPr txBox="1"/>
              <p:nvPr/>
            </p:nvSpPr>
            <p:spPr>
              <a:xfrm>
                <a:off x="1112238" y="4393602"/>
                <a:ext cx="691952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applied stress (MPa)</a:t>
                </a:r>
              </a:p>
              <a:p>
                <a:r>
                  <a:rPr lang="en-US" b="1" dirty="0"/>
                  <a:t>a</a:t>
                </a:r>
                <a:r>
                  <a:rPr lang="en-US" dirty="0"/>
                  <a:t>: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crack length (m)</a:t>
                </a:r>
              </a:p>
              <a:p>
                <a:r>
                  <a:rPr lang="en-US" b="1" dirty="0"/>
                  <a:t>Y</a:t>
                </a:r>
                <a:r>
                  <a:rPr lang="en-US" dirty="0"/>
                  <a:t>: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dimensionless parameter, may be function of </a:t>
                </a:r>
                <a:r>
                  <a:rPr lang="en-US" b="1" dirty="0"/>
                  <a:t>a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3959C-9D68-E04B-BCC7-E9E15641A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238" y="4393602"/>
                <a:ext cx="6919523" cy="1200329"/>
              </a:xfrm>
              <a:prstGeom prst="rect">
                <a:avLst/>
              </a:prstGeom>
              <a:blipFill>
                <a:blip r:embed="rId5"/>
                <a:stretch>
                  <a:fillRect l="-1284" t="-4211" r="-367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52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96F98-AB35-424D-8615-80DC74E6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8DA4-0530-9248-A012-1C9452941877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FBFA6-13B2-DB4A-8606-A061FD41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3" y="1951413"/>
            <a:ext cx="8185728" cy="2736372"/>
          </a:xfrm>
          <a:prstGeom prst="rect">
            <a:avLst/>
          </a:prstGeom>
        </p:spPr>
      </p:pic>
      <p:sp>
        <p:nvSpPr>
          <p:cNvPr id="4" name="Rectangle 16">
            <a:extLst>
              <a:ext uri="{FF2B5EF4-FFF2-40B4-BE49-F238E27FC236}">
                <a16:creationId xmlns:a16="http://schemas.microsoft.com/office/drawing/2014/main" id="{2405D33F-4D69-E24A-8413-5000DB2D3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1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ＭＳ Ｐゴシック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kern="0" dirty="0"/>
              <a:t>Crack Displacement Modes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DEB09-4858-FF49-B28C-8448785F04E5}"/>
              </a:ext>
            </a:extLst>
          </p:cNvPr>
          <p:cNvSpPr txBox="1"/>
          <p:nvPr/>
        </p:nvSpPr>
        <p:spPr>
          <a:xfrm>
            <a:off x="922713" y="5130381"/>
            <a:ext cx="986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</a:t>
            </a:r>
          </a:p>
          <a:p>
            <a:pPr algn="ctr"/>
            <a:r>
              <a:rPr lang="en-US" dirty="0"/>
              <a:t>tensile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3F9F1-531E-A74C-AB2F-6241D9029992}"/>
              </a:ext>
            </a:extLst>
          </p:cNvPr>
          <p:cNvSpPr txBox="1"/>
          <p:nvPr/>
        </p:nvSpPr>
        <p:spPr>
          <a:xfrm>
            <a:off x="3491346" y="5090246"/>
            <a:ext cx="1021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II</a:t>
            </a:r>
          </a:p>
          <a:p>
            <a:pPr algn="ctr"/>
            <a:r>
              <a:rPr lang="en-US" dirty="0"/>
              <a:t>sliding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15250-3D08-7F46-B06D-6EBFC185725D}"/>
              </a:ext>
            </a:extLst>
          </p:cNvPr>
          <p:cNvSpPr txBox="1"/>
          <p:nvPr/>
        </p:nvSpPr>
        <p:spPr>
          <a:xfrm>
            <a:off x="6733309" y="5140123"/>
            <a:ext cx="1037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III</a:t>
            </a:r>
          </a:p>
          <a:p>
            <a:pPr algn="ctr"/>
            <a:r>
              <a:rPr lang="en-US" dirty="0"/>
              <a:t>tearing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26453E-16DB-3E4E-AF07-A499DE10666B}"/>
              </a:ext>
            </a:extLst>
          </p:cNvPr>
          <p:cNvSpPr/>
          <p:nvPr/>
        </p:nvSpPr>
        <p:spPr bwMode="auto">
          <a:xfrm>
            <a:off x="4804306" y="2426867"/>
            <a:ext cx="252079" cy="479442"/>
          </a:xfrm>
          <a:prstGeom prst="rect">
            <a:avLst/>
          </a:prstGeom>
          <a:solidFill>
            <a:srgbClr val="FAA74B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5D27B8-A8B5-F94F-A6D1-5F726271C462}"/>
              </a:ext>
            </a:extLst>
          </p:cNvPr>
          <p:cNvSpPr/>
          <p:nvPr/>
        </p:nvSpPr>
        <p:spPr bwMode="auto">
          <a:xfrm>
            <a:off x="4809248" y="2446638"/>
            <a:ext cx="252079" cy="479442"/>
          </a:xfrm>
          <a:prstGeom prst="rect">
            <a:avLst/>
          </a:prstGeom>
          <a:solidFill>
            <a:srgbClr val="FAA74B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9192CA-7754-8348-9C0E-768ACD81CFCC}"/>
              </a:ext>
            </a:extLst>
          </p:cNvPr>
          <p:cNvSpPr/>
          <p:nvPr/>
        </p:nvSpPr>
        <p:spPr bwMode="auto">
          <a:xfrm>
            <a:off x="4606597" y="2550435"/>
            <a:ext cx="252079" cy="479442"/>
          </a:xfrm>
          <a:prstGeom prst="rect">
            <a:avLst/>
          </a:prstGeom>
          <a:solidFill>
            <a:srgbClr val="FAA74B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3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2CD51-233C-3444-8793-0DF15D9E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8DA4-0530-9248-A012-1C9452941877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7FA6E-3A84-3E41-829D-C444CAA06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93700"/>
            <a:ext cx="8890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2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lide Number Placeholder 5">
            <a:extLst>
              <a:ext uri="{FF2B5EF4-FFF2-40B4-BE49-F238E27FC236}">
                <a16:creationId xmlns:a16="http://schemas.microsoft.com/office/drawing/2014/main" id="{A2C27AC4-6625-594D-8438-E1F9974E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8E27627-D066-1943-A024-5671D594E572}" type="slidenum">
              <a:rPr lang="en-US" altLang="en-US" sz="1200">
                <a:latin typeface="Arial" panose="020B0604020202020204" pitchFamily="34" charset="0"/>
              </a:rPr>
              <a:pPr/>
              <a:t>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39992A50-4783-804D-91CD-775D89C3C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5246688" cy="533400"/>
          </a:xfrm>
        </p:spPr>
        <p:txBody>
          <a:bodyPr/>
          <a:lstStyle/>
          <a:p>
            <a:r>
              <a:rPr lang="en-US" altLang="en-US" sz="3200"/>
              <a:t>Fracture Toughness</a:t>
            </a:r>
          </a:p>
        </p:txBody>
      </p:sp>
      <p:sp>
        <p:nvSpPr>
          <p:cNvPr id="43012" name="Rectangle 22">
            <a:extLst>
              <a:ext uri="{FF2B5EF4-FFF2-40B4-BE49-F238E27FC236}">
                <a16:creationId xmlns:a16="http://schemas.microsoft.com/office/drawing/2014/main" id="{58A5A960-65BB-4641-BBE6-73EF22084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7575" y="2606675"/>
            <a:ext cx="29178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>
                <a:latin typeface="Arial" panose="020B0604020202020204" pitchFamily="34" charset="0"/>
              </a:rPr>
              <a:t>Based on data in Table B5,</a:t>
            </a:r>
          </a:p>
          <a:p>
            <a:r>
              <a:rPr lang="en-US" altLang="en-US" sz="1400" i="1" dirty="0">
                <a:latin typeface="Arial" panose="020B0604020202020204" pitchFamily="34" charset="0"/>
              </a:rPr>
              <a:t>Callister 7e</a:t>
            </a:r>
            <a:r>
              <a:rPr lang="en-US" altLang="en-US" sz="1400" dirty="0">
                <a:latin typeface="Arial" panose="020B0604020202020204" pitchFamily="34" charset="0"/>
              </a:rPr>
              <a:t>.</a:t>
            </a:r>
          </a:p>
          <a:p>
            <a:r>
              <a:rPr lang="en-US" altLang="en-US" sz="1200" dirty="0">
                <a:solidFill>
                  <a:srgbClr val="D60093"/>
                </a:solidFill>
                <a:latin typeface="Arial" panose="020B0604020202020204" pitchFamily="34" charset="0"/>
              </a:rPr>
              <a:t>Composite reinforcement geometry is:  f = fibers; sf = short fibers; w = whiskers; p = particles.  Addition data as noted (vol. fraction of reinforcement):</a:t>
            </a:r>
            <a:endParaRPr lang="en-US" altLang="en-US" sz="1000" dirty="0">
              <a:solidFill>
                <a:srgbClr val="D60093"/>
              </a:solidFill>
              <a:latin typeface="Arial" panose="020B0604020202020204" pitchFamily="34" charset="0"/>
            </a:endParaRPr>
          </a:p>
          <a:p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1.  (55vol%) </a:t>
            </a:r>
            <a:r>
              <a:rPr lang="en-US" altLang="en-US" sz="1000" i="1" dirty="0">
                <a:solidFill>
                  <a:srgbClr val="D60093"/>
                </a:solidFill>
                <a:latin typeface="Arial" panose="020B0604020202020204" pitchFamily="34" charset="0"/>
              </a:rPr>
              <a:t>ASM Handbook</a:t>
            </a:r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, Vol. 21, ASM Int., Materials Park, OH (2001) p. 606.</a:t>
            </a:r>
          </a:p>
          <a:p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2.  (55 </a:t>
            </a:r>
            <a:r>
              <a:rPr lang="en-US" altLang="en-US" sz="1000" dirty="0" err="1">
                <a:solidFill>
                  <a:srgbClr val="D60093"/>
                </a:solidFill>
                <a:latin typeface="Arial" panose="020B0604020202020204" pitchFamily="34" charset="0"/>
              </a:rPr>
              <a:t>vol</a:t>
            </a:r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%) Courtesy J. </a:t>
            </a:r>
            <a:r>
              <a:rPr lang="en-US" altLang="en-US" sz="1000" dirty="0" err="1">
                <a:solidFill>
                  <a:srgbClr val="D60093"/>
                </a:solidFill>
                <a:latin typeface="Arial" panose="020B0604020202020204" pitchFamily="34" charset="0"/>
              </a:rPr>
              <a:t>Cornie</a:t>
            </a:r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, MMC, Inc., Waltham, MA.</a:t>
            </a:r>
          </a:p>
          <a:p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3.  (30 </a:t>
            </a:r>
            <a:r>
              <a:rPr lang="en-US" altLang="en-US" sz="1000" dirty="0" err="1">
                <a:solidFill>
                  <a:srgbClr val="D60093"/>
                </a:solidFill>
                <a:latin typeface="Arial" panose="020B0604020202020204" pitchFamily="34" charset="0"/>
              </a:rPr>
              <a:t>vol</a:t>
            </a:r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%) P.F. Becher et al., </a:t>
            </a:r>
            <a:r>
              <a:rPr lang="en-US" altLang="en-US" sz="1000" i="1" dirty="0">
                <a:solidFill>
                  <a:srgbClr val="D60093"/>
                </a:solidFill>
                <a:latin typeface="Arial" panose="020B0604020202020204" pitchFamily="34" charset="0"/>
              </a:rPr>
              <a:t>Fracture Mechanics of Ceramics</a:t>
            </a:r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, Vol. 7, Plenum Press (1986). pp. 61-73.</a:t>
            </a:r>
          </a:p>
          <a:p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4.  Courtesy </a:t>
            </a:r>
            <a:r>
              <a:rPr lang="en-US" altLang="en-US" sz="1000" dirty="0" err="1">
                <a:solidFill>
                  <a:srgbClr val="D60093"/>
                </a:solidFill>
                <a:latin typeface="Arial" panose="020B0604020202020204" pitchFamily="34" charset="0"/>
              </a:rPr>
              <a:t>CoorsTek</a:t>
            </a:r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, Golden, CO.</a:t>
            </a:r>
          </a:p>
          <a:p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5.  (30 </a:t>
            </a:r>
            <a:r>
              <a:rPr lang="en-US" altLang="en-US" sz="1000" dirty="0" err="1">
                <a:solidFill>
                  <a:srgbClr val="D60093"/>
                </a:solidFill>
                <a:latin typeface="Arial" panose="020B0604020202020204" pitchFamily="34" charset="0"/>
              </a:rPr>
              <a:t>vol</a:t>
            </a:r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%) S.T. </a:t>
            </a:r>
            <a:r>
              <a:rPr lang="en-US" altLang="en-US" sz="1000" dirty="0" err="1">
                <a:solidFill>
                  <a:srgbClr val="D60093"/>
                </a:solidFill>
                <a:latin typeface="Arial" panose="020B0604020202020204" pitchFamily="34" charset="0"/>
              </a:rPr>
              <a:t>Buljan</a:t>
            </a:r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 et al., "Development of Ceramic Matrix Composites for Application in Technology for Advanced Engines Program", ORNL/Sub/85-22011/2, ORNL, 1992.</a:t>
            </a:r>
          </a:p>
          <a:p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6.  (20vol%) F.D. </a:t>
            </a:r>
            <a:r>
              <a:rPr lang="en-US" altLang="en-US" sz="1000" dirty="0" err="1">
                <a:solidFill>
                  <a:srgbClr val="D60093"/>
                </a:solidFill>
                <a:latin typeface="Arial" panose="020B0604020202020204" pitchFamily="34" charset="0"/>
              </a:rPr>
              <a:t>Gace</a:t>
            </a:r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 et al., </a:t>
            </a:r>
            <a:r>
              <a:rPr lang="en-US" altLang="en-US" sz="1000" i="1" dirty="0">
                <a:solidFill>
                  <a:srgbClr val="D60093"/>
                </a:solidFill>
                <a:latin typeface="Arial" panose="020B0604020202020204" pitchFamily="34" charset="0"/>
              </a:rPr>
              <a:t>Ceram. Eng. Sci. Proc.</a:t>
            </a:r>
            <a:r>
              <a:rPr lang="en-US" altLang="en-US" sz="1000" dirty="0">
                <a:solidFill>
                  <a:srgbClr val="D60093"/>
                </a:solidFill>
                <a:latin typeface="Arial" panose="020B0604020202020204" pitchFamily="34" charset="0"/>
              </a:rPr>
              <a:t>, Vol. 7 (1986) pp. 978-82.</a:t>
            </a:r>
          </a:p>
        </p:txBody>
      </p:sp>
      <p:grpSp>
        <p:nvGrpSpPr>
          <p:cNvPr id="43013" name="Group 216">
            <a:extLst>
              <a:ext uri="{FF2B5EF4-FFF2-40B4-BE49-F238E27FC236}">
                <a16:creationId xmlns:a16="http://schemas.microsoft.com/office/drawing/2014/main" id="{9475718B-83CB-1D4F-B929-7BBE0FBFE134}"/>
              </a:ext>
            </a:extLst>
          </p:cNvPr>
          <p:cNvGrpSpPr>
            <a:grpSpLocks/>
          </p:cNvGrpSpPr>
          <p:nvPr/>
        </p:nvGrpSpPr>
        <p:grpSpPr bwMode="auto">
          <a:xfrm>
            <a:off x="441325" y="889000"/>
            <a:ext cx="5432425" cy="5864225"/>
            <a:chOff x="278" y="560"/>
            <a:chExt cx="3422" cy="3694"/>
          </a:xfrm>
        </p:grpSpPr>
        <p:sp>
          <p:nvSpPr>
            <p:cNvPr id="43014" name="Rectangle 23">
              <a:extLst>
                <a:ext uri="{FF2B5EF4-FFF2-40B4-BE49-F238E27FC236}">
                  <a16:creationId xmlns:a16="http://schemas.microsoft.com/office/drawing/2014/main" id="{DECEF36E-F2C2-6C40-8E3E-A8E243B3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968"/>
              <a:ext cx="776" cy="196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15" name="Rectangle 24">
              <a:extLst>
                <a:ext uri="{FF2B5EF4-FFF2-40B4-BE49-F238E27FC236}">
                  <a16:creationId xmlns:a16="http://schemas.microsoft.com/office/drawing/2014/main" id="{F8583999-BA0C-B947-A710-F3C311FEC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" y="2744"/>
              <a:ext cx="608" cy="1384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16" name="Rectangle 25">
              <a:extLst>
                <a:ext uri="{FF2B5EF4-FFF2-40B4-BE49-F238E27FC236}">
                  <a16:creationId xmlns:a16="http://schemas.microsoft.com/office/drawing/2014/main" id="{B32021CD-36A1-8B4B-8987-FAAA23E04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2336"/>
              <a:ext cx="632" cy="18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17" name="Rectangle 26">
              <a:extLst>
                <a:ext uri="{FF2B5EF4-FFF2-40B4-BE49-F238E27FC236}">
                  <a16:creationId xmlns:a16="http://schemas.microsoft.com/office/drawing/2014/main" id="{F028B6CE-9C4B-9444-9AD6-2BABE8912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1016"/>
              <a:ext cx="608" cy="832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18" name="Rectangle 27">
              <a:extLst>
                <a:ext uri="{FF2B5EF4-FFF2-40B4-BE49-F238E27FC236}">
                  <a16:creationId xmlns:a16="http://schemas.microsoft.com/office/drawing/2014/main" id="{ABDF2258-7090-7343-ACE0-50F54E9D8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" y="976"/>
              <a:ext cx="2704" cy="319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19" name="Rectangle 28">
              <a:extLst>
                <a:ext uri="{FF2B5EF4-FFF2-40B4-BE49-F238E27FC236}">
                  <a16:creationId xmlns:a16="http://schemas.microsoft.com/office/drawing/2014/main" id="{88303B28-A1A0-AD49-9BE1-8F1B4C218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" y="560"/>
              <a:ext cx="49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DD"/>
                  </a:solidFill>
                  <a:latin typeface="Arial" panose="020B0604020202020204" pitchFamily="34" charset="0"/>
                </a:rPr>
                <a:t>Graphite/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20" name="Rectangle 29">
              <a:extLst>
                <a:ext uri="{FF2B5EF4-FFF2-40B4-BE49-F238E27FC236}">
                  <a16:creationId xmlns:a16="http://schemas.microsoft.com/office/drawing/2014/main" id="{1F932CC9-477B-BD4F-BA2C-ED57BED19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688"/>
              <a:ext cx="53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DD"/>
                  </a:solidFill>
                  <a:latin typeface="Arial" panose="020B0604020202020204" pitchFamily="34" charset="0"/>
                </a:rPr>
                <a:t>Ceramics/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21" name="Rectangle 30">
              <a:extLst>
                <a:ext uri="{FF2B5EF4-FFF2-40B4-BE49-F238E27FC236}">
                  <a16:creationId xmlns:a16="http://schemas.microsoft.com/office/drawing/2014/main" id="{27A13BA8-C300-3F4F-91E8-13BDC582F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8" y="816"/>
              <a:ext cx="49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DD"/>
                  </a:solidFill>
                  <a:latin typeface="Arial" panose="020B0604020202020204" pitchFamily="34" charset="0"/>
                </a:rPr>
                <a:t>Semicond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22" name="Rectangle 31">
              <a:extLst>
                <a:ext uri="{FF2B5EF4-FFF2-40B4-BE49-F238E27FC236}">
                  <a16:creationId xmlns:a16="http://schemas.microsoft.com/office/drawing/2014/main" id="{40B27555-8CC4-AF4A-A2B1-43A6AFDB3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" y="624"/>
              <a:ext cx="39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Metals/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23" name="Rectangle 32">
              <a:extLst>
                <a:ext uri="{FF2B5EF4-FFF2-40B4-BE49-F238E27FC236}">
                  <a16:creationId xmlns:a16="http://schemas.microsoft.com/office/drawing/2014/main" id="{C00B30C8-6A86-BE4C-93C3-31193FD45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752"/>
              <a:ext cx="29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Alloys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24" name="Rectangle 33">
              <a:extLst>
                <a:ext uri="{FF2B5EF4-FFF2-40B4-BE49-F238E27FC236}">
                  <a16:creationId xmlns:a16="http://schemas.microsoft.com/office/drawing/2014/main" id="{A4A26E62-92A0-4D43-AFF7-EA5FAE10F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624"/>
              <a:ext cx="65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FF33CC"/>
                  </a:solidFill>
                  <a:latin typeface="Arial" panose="020B0604020202020204" pitchFamily="34" charset="0"/>
                </a:rPr>
                <a:t>Composites/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25" name="Rectangle 34">
              <a:extLst>
                <a:ext uri="{FF2B5EF4-FFF2-40B4-BE49-F238E27FC236}">
                  <a16:creationId xmlns:a16="http://schemas.microsoft.com/office/drawing/2014/main" id="{35DE08DD-ACD6-B64E-BBF7-81F9D88DC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2" y="752"/>
              <a:ext cx="27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FF33CC"/>
                  </a:solidFill>
                  <a:latin typeface="Arial" panose="020B0604020202020204" pitchFamily="34" charset="0"/>
                </a:rPr>
                <a:t>fibers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26" name="Rectangle 35">
              <a:extLst>
                <a:ext uri="{FF2B5EF4-FFF2-40B4-BE49-F238E27FC236}">
                  <a16:creationId xmlns:a16="http://schemas.microsoft.com/office/drawing/2014/main" id="{B2AC88BF-EC45-A742-B03F-5A53EFA19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" y="688"/>
              <a:ext cx="46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8800"/>
                  </a:solidFill>
                  <a:latin typeface="Arial" panose="020B0604020202020204" pitchFamily="34" charset="0"/>
                </a:rPr>
                <a:t>Polymers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27" name="Rectangle 36">
              <a:extLst>
                <a:ext uri="{FF2B5EF4-FFF2-40B4-BE49-F238E27FC236}">
                  <a16:creationId xmlns:a16="http://schemas.microsoft.com/office/drawing/2014/main" id="{5E5C9CC5-46D6-1F42-8609-366BAE95A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" y="2712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28" name="Rectangle 37">
              <a:extLst>
                <a:ext uri="{FF2B5EF4-FFF2-40B4-BE49-F238E27FC236}">
                  <a16:creationId xmlns:a16="http://schemas.microsoft.com/office/drawing/2014/main" id="{0C79E812-098C-EC4C-81EA-2909DB6A7D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38" y="3103"/>
              <a:ext cx="14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i="1">
                  <a:solidFill>
                    <a:srgbClr val="000000"/>
                  </a:solidFill>
                  <a:latin typeface="Arial" panose="020B0604020202020204" pitchFamily="34" charset="0"/>
                </a:rPr>
                <a:t>K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43029" name="Rectangle 38">
              <a:extLst>
                <a:ext uri="{FF2B5EF4-FFF2-40B4-BE49-F238E27FC236}">
                  <a16:creationId xmlns:a16="http://schemas.microsoft.com/office/drawing/2014/main" id="{1F57C364-F252-DE46-8BFB-7A91C769F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00" y="2986"/>
              <a:ext cx="1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 i="1">
                  <a:solidFill>
                    <a:srgbClr val="000000"/>
                  </a:solidFill>
                  <a:latin typeface="Arial" panose="020B0604020202020204" pitchFamily="34" charset="0"/>
                </a:rPr>
                <a:t>Ic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43030" name="Rectangle 39">
              <a:extLst>
                <a:ext uri="{FF2B5EF4-FFF2-40B4-BE49-F238E27FC236}">
                  <a16:creationId xmlns:a16="http://schemas.microsoft.com/office/drawing/2014/main" id="{142BDCE3-94A2-4648-8B87-B790B8E6AE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38" y="2411"/>
              <a:ext cx="90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00"/>
                  </a:solidFill>
                  <a:latin typeface="Arial" panose="020B0604020202020204" pitchFamily="34" charset="0"/>
                </a:rPr>
                <a:t>(MPa · m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31" name="Rectangle 40">
              <a:extLst>
                <a:ext uri="{FF2B5EF4-FFF2-40B4-BE49-F238E27FC236}">
                  <a16:creationId xmlns:a16="http://schemas.microsoft.com/office/drawing/2014/main" id="{EFED803C-61E2-6049-B36B-CC3AE7BFF6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71" y="1873"/>
              <a:ext cx="22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Arial" panose="020B0604020202020204" pitchFamily="34" charset="0"/>
                </a:rPr>
                <a:t>0.5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32" name="Rectangle 41">
              <a:extLst>
                <a:ext uri="{FF2B5EF4-FFF2-40B4-BE49-F238E27FC236}">
                  <a16:creationId xmlns:a16="http://schemas.microsoft.com/office/drawing/2014/main" id="{67F51B62-1426-2D49-8F48-DFEE9C0205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75" y="1668"/>
              <a:ext cx="7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00"/>
                  </a:solidFill>
                  <a:latin typeface="Arial" panose="020B0604020202020204" pitchFamily="34" charset="0"/>
                </a:rPr>
                <a:t>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33" name="Line 42">
              <a:extLst>
                <a:ext uri="{FF2B5EF4-FFF2-40B4-BE49-F238E27FC236}">
                  <a16:creationId xmlns:a16="http://schemas.microsoft.com/office/drawing/2014/main" id="{8160D45B-B636-044F-AB53-A170ED84D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4064"/>
              <a:ext cx="144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4" name="Line 43">
              <a:extLst>
                <a:ext uri="{FF2B5EF4-FFF2-40B4-BE49-F238E27FC236}">
                  <a16:creationId xmlns:a16="http://schemas.microsoft.com/office/drawing/2014/main" id="{7F831E01-040D-4344-9AFD-550FE808A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3104"/>
              <a:ext cx="144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5" name="Line 44">
              <a:extLst>
                <a:ext uri="{FF2B5EF4-FFF2-40B4-BE49-F238E27FC236}">
                  <a16:creationId xmlns:a16="http://schemas.microsoft.com/office/drawing/2014/main" id="{81011E2D-DDC6-1E48-A6A0-09D62891C1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3888"/>
              <a:ext cx="144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6" name="Rectangle 45">
              <a:extLst>
                <a:ext uri="{FF2B5EF4-FFF2-40B4-BE49-F238E27FC236}">
                  <a16:creationId xmlns:a16="http://schemas.microsoft.com/office/drawing/2014/main" id="{D1E749CC-7F37-6B45-B2EC-AE123A694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680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37" name="Rectangle 46">
              <a:extLst>
                <a:ext uri="{FF2B5EF4-FFF2-40B4-BE49-F238E27FC236}">
                  <a16:creationId xmlns:a16="http://schemas.microsoft.com/office/drawing/2014/main" id="{02A07D05-5A94-1747-9F4F-3E1355CCB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704"/>
              <a:ext cx="40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  <a:latin typeface="Arial" panose="020B0604020202020204" pitchFamily="34" charset="0"/>
                </a:rPr>
                <a:t>Mg alloys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38" name="Rectangle 47">
              <a:extLst>
                <a:ext uri="{FF2B5EF4-FFF2-40B4-BE49-F238E27FC236}">
                  <a16:creationId xmlns:a16="http://schemas.microsoft.com/office/drawing/2014/main" id="{DAC25618-8BBB-6D43-83D4-605B1B7F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1568"/>
              <a:ext cx="35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  <a:latin typeface="Arial" panose="020B0604020202020204" pitchFamily="34" charset="0"/>
                </a:rPr>
                <a:t>Al alloys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39" name="Rectangle 48">
              <a:extLst>
                <a:ext uri="{FF2B5EF4-FFF2-40B4-BE49-F238E27FC236}">
                  <a16:creationId xmlns:a16="http://schemas.microsoft.com/office/drawing/2014/main" id="{21E33449-903D-A747-AE73-C4C90E2E2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296"/>
              <a:ext cx="35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  <a:latin typeface="Arial" panose="020B0604020202020204" pitchFamily="34" charset="0"/>
                </a:rPr>
                <a:t>Ti alloys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40" name="Rectangle 49">
              <a:extLst>
                <a:ext uri="{FF2B5EF4-FFF2-40B4-BE49-F238E27FC236}">
                  <a16:creationId xmlns:a16="http://schemas.microsoft.com/office/drawing/2014/main" id="{23011448-649E-FF42-800F-9CCF9A8DC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1136"/>
              <a:ext cx="26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  <a:latin typeface="Arial" panose="020B0604020202020204" pitchFamily="34" charset="0"/>
                </a:rPr>
                <a:t>Steels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41" name="Rectangle 50">
              <a:extLst>
                <a:ext uri="{FF2B5EF4-FFF2-40B4-BE49-F238E27FC236}">
                  <a16:creationId xmlns:a16="http://schemas.microsoft.com/office/drawing/2014/main" id="{3B1C3F93-3628-8A41-9FC1-1365FCA6E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3784"/>
              <a:ext cx="38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DD"/>
                  </a:solidFill>
                  <a:latin typeface="Arial" panose="020B0604020202020204" pitchFamily="34" charset="0"/>
                </a:rPr>
                <a:t>Si crystal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42" name="Rectangle 51">
              <a:extLst>
                <a:ext uri="{FF2B5EF4-FFF2-40B4-BE49-F238E27FC236}">
                  <a16:creationId xmlns:a16="http://schemas.microsoft.com/office/drawing/2014/main" id="{1D9F9553-BA4A-3544-9E91-77BAA4B3F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3912"/>
              <a:ext cx="24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DD"/>
                  </a:solidFill>
                  <a:latin typeface="Arial" panose="020B0604020202020204" pitchFamily="34" charset="0"/>
                </a:rPr>
                <a:t>Glass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43" name="Rectangle 52">
              <a:extLst>
                <a:ext uri="{FF2B5EF4-FFF2-40B4-BE49-F238E27FC236}">
                  <a16:creationId xmlns:a16="http://schemas.microsoft.com/office/drawing/2014/main" id="{F9AB8310-B90F-D749-B0B0-306237D12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3912"/>
              <a:ext cx="3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DD"/>
                  </a:solidFill>
                  <a:latin typeface="Arial" panose="020B0604020202020204" pitchFamily="34" charset="0"/>
                </a:rPr>
                <a:t>-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44" name="Rectangle 53">
              <a:extLst>
                <a:ext uri="{FF2B5EF4-FFF2-40B4-BE49-F238E27FC236}">
                  <a16:creationId xmlns:a16="http://schemas.microsoft.com/office/drawing/2014/main" id="{7A83D7C8-1A4E-2A40-BC70-2AD5D9AF6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912"/>
              <a:ext cx="20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DD"/>
                  </a:solidFill>
                  <a:latin typeface="Arial" panose="020B0604020202020204" pitchFamily="34" charset="0"/>
                </a:rPr>
                <a:t>soda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45" name="Rectangle 54">
              <a:extLst>
                <a:ext uri="{FF2B5EF4-FFF2-40B4-BE49-F238E27FC236}">
                  <a16:creationId xmlns:a16="http://schemas.microsoft.com/office/drawing/2014/main" id="{D9C0107D-AB6A-8945-AE6C-767FB1AB3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4056"/>
              <a:ext cx="39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DD"/>
                  </a:solidFill>
                  <a:latin typeface="Arial" panose="020B0604020202020204" pitchFamily="34" charset="0"/>
                </a:rPr>
                <a:t>Concrete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46" name="Rectangle 55">
              <a:extLst>
                <a:ext uri="{FF2B5EF4-FFF2-40B4-BE49-F238E27FC236}">
                  <a16:creationId xmlns:a16="http://schemas.microsoft.com/office/drawing/2014/main" id="{B2B26AB9-0F40-F548-B298-FBEB84908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2664"/>
              <a:ext cx="42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DD"/>
                  </a:solidFill>
                  <a:latin typeface="Arial" panose="020B0604020202020204" pitchFamily="34" charset="0"/>
                </a:rPr>
                <a:t>Si carbide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47" name="Rectangle 56">
              <a:extLst>
                <a:ext uri="{FF2B5EF4-FFF2-40B4-BE49-F238E27FC236}">
                  <a16:creationId xmlns:a16="http://schemas.microsoft.com/office/drawing/2014/main" id="{699E0F81-827A-D64D-946B-659CECAC3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" y="3288"/>
              <a:ext cx="13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8800"/>
                  </a:solidFill>
                  <a:latin typeface="Arial" panose="020B0604020202020204" pitchFamily="34" charset="0"/>
                </a:rPr>
                <a:t>PC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48" name="Rectangle 57">
              <a:extLst>
                <a:ext uri="{FF2B5EF4-FFF2-40B4-BE49-F238E27FC236}">
                  <a16:creationId xmlns:a16="http://schemas.microsoft.com/office/drawing/2014/main" id="{3B4145E4-FCFD-BA49-9082-03821A9FC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8" y="3760"/>
              <a:ext cx="24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DD"/>
                  </a:solidFill>
                  <a:latin typeface="Arial" panose="020B0604020202020204" pitchFamily="34" charset="0"/>
                </a:rPr>
                <a:t>Glass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49" name="Rectangle 58">
              <a:extLst>
                <a:ext uri="{FF2B5EF4-FFF2-40B4-BE49-F238E27FC236}">
                  <a16:creationId xmlns:a16="http://schemas.microsoft.com/office/drawing/2014/main" id="{63F4E307-4F23-2346-81E6-E943E360B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3752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DD"/>
                  </a:solidFill>
                  <a:latin typeface="Arial" panose="020B0604020202020204" pitchFamily="34" charset="0"/>
                </a:rPr>
                <a:t>6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50" name="Line 59">
              <a:extLst>
                <a:ext uri="{FF2B5EF4-FFF2-40B4-BE49-F238E27FC236}">
                  <a16:creationId xmlns:a16="http://schemas.microsoft.com/office/drawing/2014/main" id="{35A81326-746B-9F4B-8527-EFF3678C30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4168"/>
              <a:ext cx="144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1" name="Line 60">
              <a:extLst>
                <a:ext uri="{FF2B5EF4-FFF2-40B4-BE49-F238E27FC236}">
                  <a16:creationId xmlns:a16="http://schemas.microsoft.com/office/drawing/2014/main" id="{BE7A4603-45F5-614F-88A3-B30C8C53C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3968"/>
              <a:ext cx="144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2" name="Rectangle 61">
              <a:extLst>
                <a:ext uri="{FF2B5EF4-FFF2-40B4-BE49-F238E27FC236}">
                  <a16:creationId xmlns:a16="http://schemas.microsoft.com/office/drawing/2014/main" id="{A3596D0B-A1F6-F948-AE7E-C02CF2113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4120"/>
              <a:ext cx="1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0.5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53" name="Rectangle 62">
              <a:extLst>
                <a:ext uri="{FF2B5EF4-FFF2-40B4-BE49-F238E27FC236}">
                  <a16:creationId xmlns:a16="http://schemas.microsoft.com/office/drawing/2014/main" id="{710F2D07-D1E6-E14D-B98B-B4372E397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3912"/>
              <a:ext cx="1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0.7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54" name="Rectangle 63">
              <a:extLst>
                <a:ext uri="{FF2B5EF4-FFF2-40B4-BE49-F238E27FC236}">
                  <a16:creationId xmlns:a16="http://schemas.microsoft.com/office/drawing/2014/main" id="{299EEB2E-3AC9-5A44-91DE-A15D4BED5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272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55" name="Rectangle 64">
              <a:extLst>
                <a:ext uri="{FF2B5EF4-FFF2-40B4-BE49-F238E27FC236}">
                  <a16:creationId xmlns:a16="http://schemas.microsoft.com/office/drawing/2014/main" id="{A74417A4-8796-464D-8AC3-AB1F0A16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2848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56" name="Rectangle 65">
              <a:extLst>
                <a:ext uri="{FF2B5EF4-FFF2-40B4-BE49-F238E27FC236}">
                  <a16:creationId xmlns:a16="http://schemas.microsoft.com/office/drawing/2014/main" id="{3E1BB339-F203-2345-B249-7F011E7C1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" y="3032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57" name="Rectangle 66">
              <a:extLst>
                <a:ext uri="{FF2B5EF4-FFF2-40B4-BE49-F238E27FC236}">
                  <a16:creationId xmlns:a16="http://schemas.microsoft.com/office/drawing/2014/main" id="{684FFAEA-BFF7-4349-B6E0-1BDC89338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288"/>
              <a:ext cx="12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58" name="Rectangle 67">
              <a:extLst>
                <a:ext uri="{FF2B5EF4-FFF2-40B4-BE49-F238E27FC236}">
                  <a16:creationId xmlns:a16="http://schemas.microsoft.com/office/drawing/2014/main" id="{8008E658-7F10-1440-A9EB-1D4A6FA0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896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59" name="Rectangle 68">
              <a:extLst>
                <a:ext uri="{FF2B5EF4-FFF2-40B4-BE49-F238E27FC236}">
                  <a16:creationId xmlns:a16="http://schemas.microsoft.com/office/drawing/2014/main" id="{71F627FA-4898-8B48-8AE5-D4EEAD0E3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1896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60" name="Rectangle 69">
              <a:extLst>
                <a:ext uri="{FF2B5EF4-FFF2-40B4-BE49-F238E27FC236}">
                  <a16:creationId xmlns:a16="http://schemas.microsoft.com/office/drawing/2014/main" id="{D9126FE5-E3FD-1342-9000-EC1586F63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656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61" name="Rectangle 70">
              <a:extLst>
                <a:ext uri="{FF2B5EF4-FFF2-40B4-BE49-F238E27FC236}">
                  <a16:creationId xmlns:a16="http://schemas.microsoft.com/office/drawing/2014/main" id="{4070A231-FFDC-F64D-9846-8AAD4848F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1656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62" name="Oval 71">
              <a:extLst>
                <a:ext uri="{FF2B5EF4-FFF2-40B4-BE49-F238E27FC236}">
                  <a16:creationId xmlns:a16="http://schemas.microsoft.com/office/drawing/2014/main" id="{9B303477-F37E-C14E-9EEB-B81C575DA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744"/>
              <a:ext cx="48" cy="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3063" name="Group 72">
              <a:extLst>
                <a:ext uri="{FF2B5EF4-FFF2-40B4-BE49-F238E27FC236}">
                  <a16:creationId xmlns:a16="http://schemas.microsoft.com/office/drawing/2014/main" id="{D0F4AABE-DC9D-6B42-8033-E65F55BAF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" y="1464"/>
              <a:ext cx="32" cy="376"/>
              <a:chOff x="1048" y="1464"/>
              <a:chExt cx="32" cy="376"/>
            </a:xfrm>
          </p:grpSpPr>
          <p:sp>
            <p:nvSpPr>
              <p:cNvPr id="43204" name="Freeform 73">
                <a:extLst>
                  <a:ext uri="{FF2B5EF4-FFF2-40B4-BE49-F238E27FC236}">
                    <a16:creationId xmlns:a16="http://schemas.microsoft.com/office/drawing/2014/main" id="{93C47873-4E7F-1848-8D6E-30834AE27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" y="1792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205" name="Freeform 74">
                <a:extLst>
                  <a:ext uri="{FF2B5EF4-FFF2-40B4-BE49-F238E27FC236}">
                    <a16:creationId xmlns:a16="http://schemas.microsoft.com/office/drawing/2014/main" id="{AFFA3BCD-924E-4A4F-90FC-1227693EF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" y="1464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206" name="Line 75">
                <a:extLst>
                  <a:ext uri="{FF2B5EF4-FFF2-40B4-BE49-F238E27FC236}">
                    <a16:creationId xmlns:a16="http://schemas.microsoft.com/office/drawing/2014/main" id="{4D79DAE0-77B1-0D43-A1D5-17A87B748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64" y="1496"/>
                <a:ext cx="1" cy="3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64" name="Oval 76">
              <a:extLst>
                <a:ext uri="{FF2B5EF4-FFF2-40B4-BE49-F238E27FC236}">
                  <a16:creationId xmlns:a16="http://schemas.microsoft.com/office/drawing/2014/main" id="{647B093B-37F0-EF4C-9949-1B931EF3E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3912"/>
              <a:ext cx="40" cy="40"/>
            </a:xfrm>
            <a:prstGeom prst="ellipse">
              <a:avLst/>
            </a:prstGeom>
            <a:solidFill>
              <a:srgbClr val="000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65" name="Rectangle 77">
              <a:extLst>
                <a:ext uri="{FF2B5EF4-FFF2-40B4-BE49-F238E27FC236}">
                  <a16:creationId xmlns:a16="http://schemas.microsoft.com/office/drawing/2014/main" id="{91C42C88-30FD-034F-B9CA-211C0C67E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3736"/>
              <a:ext cx="22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DD"/>
                  </a:solidFill>
                  <a:latin typeface="Arial" panose="020B0604020202020204" pitchFamily="34" charset="0"/>
                </a:rPr>
                <a:t>&lt;100&gt;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66" name="Rectangle 78">
              <a:extLst>
                <a:ext uri="{FF2B5EF4-FFF2-40B4-BE49-F238E27FC236}">
                  <a16:creationId xmlns:a16="http://schemas.microsoft.com/office/drawing/2014/main" id="{B733BEC2-8DC9-664F-AEF2-190BA9A0A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" y="3856"/>
              <a:ext cx="22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0000DD"/>
                  </a:solidFill>
                  <a:latin typeface="Arial" panose="020B0604020202020204" pitchFamily="34" charset="0"/>
                </a:rPr>
                <a:t>&lt;111&gt;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67" name="Rectangle 79">
              <a:extLst>
                <a:ext uri="{FF2B5EF4-FFF2-40B4-BE49-F238E27FC236}">
                  <a16:creationId xmlns:a16="http://schemas.microsoft.com/office/drawing/2014/main" id="{9D6BB1B1-7574-E240-8618-01E612093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0" y="2496"/>
              <a:ext cx="38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DD"/>
                  </a:solidFill>
                  <a:latin typeface="Arial" panose="020B0604020202020204" pitchFamily="34" charset="0"/>
                </a:rPr>
                <a:t>Diamond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68" name="Oval 80">
              <a:extLst>
                <a:ext uri="{FF2B5EF4-FFF2-40B4-BE49-F238E27FC236}">
                  <a16:creationId xmlns:a16="http://schemas.microsoft.com/office/drawing/2014/main" id="{860EDB11-DA73-C347-8A6C-07CF60DAF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" y="4040"/>
              <a:ext cx="40" cy="40"/>
            </a:xfrm>
            <a:prstGeom prst="ellipse">
              <a:avLst/>
            </a:prstGeom>
            <a:solidFill>
              <a:srgbClr val="008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69" name="Oval 81">
              <a:extLst>
                <a:ext uri="{FF2B5EF4-FFF2-40B4-BE49-F238E27FC236}">
                  <a16:creationId xmlns:a16="http://schemas.microsoft.com/office/drawing/2014/main" id="{23DA5D1B-8F96-DF46-B113-1A5B9A375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" y="2768"/>
              <a:ext cx="40" cy="40"/>
            </a:xfrm>
            <a:prstGeom prst="ellipse">
              <a:avLst/>
            </a:prstGeom>
            <a:solidFill>
              <a:srgbClr val="008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70" name="Rectangle 82">
              <a:extLst>
                <a:ext uri="{FF2B5EF4-FFF2-40B4-BE49-F238E27FC236}">
                  <a16:creationId xmlns:a16="http://schemas.microsoft.com/office/drawing/2014/main" id="{C6BD9F4E-885A-324C-808D-67C98A00B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4" y="3080"/>
              <a:ext cx="19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8800"/>
                  </a:solidFill>
                  <a:latin typeface="Arial" panose="020B0604020202020204" pitchFamily="34" charset="0"/>
                </a:rPr>
                <a:t>PVC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71" name="Rectangle 83">
              <a:extLst>
                <a:ext uri="{FF2B5EF4-FFF2-40B4-BE49-F238E27FC236}">
                  <a16:creationId xmlns:a16="http://schemas.microsoft.com/office/drawing/2014/main" id="{3B6DDCB5-6ABB-444A-AE69-C9CF448C2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" y="2928"/>
              <a:ext cx="12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8800"/>
                  </a:solidFill>
                  <a:latin typeface="Arial" panose="020B0604020202020204" pitchFamily="34" charset="0"/>
                </a:rPr>
                <a:t>PP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3072" name="Group 84">
              <a:extLst>
                <a:ext uri="{FF2B5EF4-FFF2-40B4-BE49-F238E27FC236}">
                  <a16:creationId xmlns:a16="http://schemas.microsoft.com/office/drawing/2014/main" id="{CFF72320-D39F-C243-9D4E-935D341DF0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2" y="2912"/>
              <a:ext cx="32" cy="192"/>
              <a:chOff x="2312" y="2912"/>
              <a:chExt cx="32" cy="192"/>
            </a:xfrm>
          </p:grpSpPr>
          <p:sp>
            <p:nvSpPr>
              <p:cNvPr id="43201" name="Freeform 85">
                <a:extLst>
                  <a:ext uri="{FF2B5EF4-FFF2-40B4-BE49-F238E27FC236}">
                    <a16:creationId xmlns:a16="http://schemas.microsoft.com/office/drawing/2014/main" id="{45D16B21-9A36-5548-A410-994827838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3056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008800"/>
              </a:solidFill>
              <a:ln w="12700">
                <a:solidFill>
                  <a:srgbClr val="0088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202" name="Freeform 86">
                <a:extLst>
                  <a:ext uri="{FF2B5EF4-FFF2-40B4-BE49-F238E27FC236}">
                    <a16:creationId xmlns:a16="http://schemas.microsoft.com/office/drawing/2014/main" id="{CF2CA3D9-9D20-D144-A460-3378B9AC1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2912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8800"/>
              </a:solidFill>
              <a:ln w="12700">
                <a:solidFill>
                  <a:srgbClr val="0088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203" name="Line 87">
                <a:extLst>
                  <a:ext uri="{FF2B5EF4-FFF2-40B4-BE49-F238E27FC236}">
                    <a16:creationId xmlns:a16="http://schemas.microsoft.com/office/drawing/2014/main" id="{AFD00B63-A657-FB45-91EC-5397EE6B8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28" y="2944"/>
                <a:ext cx="1" cy="128"/>
              </a:xfrm>
              <a:prstGeom prst="line">
                <a:avLst/>
              </a:prstGeom>
              <a:noFill/>
              <a:ln w="12700">
                <a:solidFill>
                  <a:srgbClr val="0088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73" name="Rectangle 88">
              <a:extLst>
                <a:ext uri="{FF2B5EF4-FFF2-40B4-BE49-F238E27FC236}">
                  <a16:creationId xmlns:a16="http://schemas.microsoft.com/office/drawing/2014/main" id="{79C93DBC-637B-E349-8474-77B2C498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4000"/>
              <a:ext cx="40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8800"/>
                  </a:solidFill>
                  <a:latin typeface="Arial" panose="020B0604020202020204" pitchFamily="34" charset="0"/>
                </a:rPr>
                <a:t>Polyester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74" name="Oval 89">
              <a:extLst>
                <a:ext uri="{FF2B5EF4-FFF2-40B4-BE49-F238E27FC236}">
                  <a16:creationId xmlns:a16="http://schemas.microsoft.com/office/drawing/2014/main" id="{C4EAE725-0833-904A-A5D7-2FAD6F634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0" y="3312"/>
              <a:ext cx="40" cy="48"/>
            </a:xfrm>
            <a:prstGeom prst="ellipse">
              <a:avLst/>
            </a:prstGeom>
            <a:solidFill>
              <a:srgbClr val="008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75" name="Rectangle 90">
              <a:extLst>
                <a:ext uri="{FF2B5EF4-FFF2-40B4-BE49-F238E27FC236}">
                  <a16:creationId xmlns:a16="http://schemas.microsoft.com/office/drawing/2014/main" id="{D939874C-D6D0-6145-84D5-9A0B76F22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3776"/>
              <a:ext cx="12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8800"/>
                  </a:solidFill>
                  <a:latin typeface="Arial" panose="020B0604020202020204" pitchFamily="34" charset="0"/>
                </a:rPr>
                <a:t>PS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76" name="Rectangle 91">
              <a:extLst>
                <a:ext uri="{FF2B5EF4-FFF2-40B4-BE49-F238E27FC236}">
                  <a16:creationId xmlns:a16="http://schemas.microsoft.com/office/drawing/2014/main" id="{C689C53A-B8E3-7948-9FBD-942EC6DBA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" y="2728"/>
              <a:ext cx="18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8800"/>
                  </a:solidFill>
                  <a:latin typeface="Arial" panose="020B0604020202020204" pitchFamily="34" charset="0"/>
                </a:rPr>
                <a:t>PET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3077" name="Group 92">
              <a:extLst>
                <a:ext uri="{FF2B5EF4-FFF2-40B4-BE49-F238E27FC236}">
                  <a16:creationId xmlns:a16="http://schemas.microsoft.com/office/drawing/2014/main" id="{17BC39E2-78FC-484C-B0D2-DB3410D14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" y="2264"/>
              <a:ext cx="72" cy="73"/>
              <a:chOff x="3168" y="2264"/>
              <a:chExt cx="72" cy="73"/>
            </a:xfrm>
          </p:grpSpPr>
          <p:sp>
            <p:nvSpPr>
              <p:cNvPr id="43199" name="Line 93">
                <a:extLst>
                  <a:ext uri="{FF2B5EF4-FFF2-40B4-BE49-F238E27FC236}">
                    <a16:creationId xmlns:a16="http://schemas.microsoft.com/office/drawing/2014/main" id="{539375F3-AB8C-5544-9B3B-2B78A1C00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00" y="2264"/>
                <a:ext cx="1" cy="72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00" name="Line 94">
                <a:extLst>
                  <a:ext uri="{FF2B5EF4-FFF2-40B4-BE49-F238E27FC236}">
                    <a16:creationId xmlns:a16="http://schemas.microsoft.com/office/drawing/2014/main" id="{18AC2021-709E-F840-A54A-85BB44E8E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36"/>
                <a:ext cx="72" cy="1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78" name="Oval 95">
              <a:extLst>
                <a:ext uri="{FF2B5EF4-FFF2-40B4-BE49-F238E27FC236}">
                  <a16:creationId xmlns:a16="http://schemas.microsoft.com/office/drawing/2014/main" id="{F22430C1-BF16-724D-8349-C9FC5AE12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2424"/>
              <a:ext cx="48" cy="48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079" name="Rectangle 96">
              <a:extLst>
                <a:ext uri="{FF2B5EF4-FFF2-40B4-BE49-F238E27FC236}">
                  <a16:creationId xmlns:a16="http://schemas.microsoft.com/office/drawing/2014/main" id="{5373E019-88A3-E14C-8FB3-6594699E9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8" y="1040"/>
              <a:ext cx="17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C-C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80" name="Rectangle 97">
              <a:extLst>
                <a:ext uri="{FF2B5EF4-FFF2-40B4-BE49-F238E27FC236}">
                  <a16:creationId xmlns:a16="http://schemas.microsoft.com/office/drawing/2014/main" id="{4B7A825C-EADC-B24A-9DC6-A301271A7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1040"/>
              <a:ext cx="37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(|| fibers)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81" name="Rectangle 98">
              <a:extLst>
                <a:ext uri="{FF2B5EF4-FFF2-40B4-BE49-F238E27FC236}">
                  <a16:creationId xmlns:a16="http://schemas.microsoft.com/office/drawing/2014/main" id="{F476BF22-6F75-744F-B114-49387B2F4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1032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1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82" name="Line 99">
              <a:extLst>
                <a:ext uri="{FF2B5EF4-FFF2-40B4-BE49-F238E27FC236}">
                  <a16:creationId xmlns:a16="http://schemas.microsoft.com/office/drawing/2014/main" id="{3E9FF0D7-C7F4-B04C-BA2D-6216557E6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3816"/>
              <a:ext cx="144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3" name="Rectangle 100">
              <a:extLst>
                <a:ext uri="{FF2B5EF4-FFF2-40B4-BE49-F238E27FC236}">
                  <a16:creationId xmlns:a16="http://schemas.microsoft.com/office/drawing/2014/main" id="{5F8F6D0C-D2A0-504D-BBED-212CC5285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4016"/>
              <a:ext cx="1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0.6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84" name="Rectangle 101">
              <a:extLst>
                <a:ext uri="{FF2B5EF4-FFF2-40B4-BE49-F238E27FC236}">
                  <a16:creationId xmlns:a16="http://schemas.microsoft.com/office/drawing/2014/main" id="{1EDA953C-888F-2F4E-B6BE-9F3326E90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" y="2616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85" name="Rectangle 102">
              <a:extLst>
                <a:ext uri="{FF2B5EF4-FFF2-40B4-BE49-F238E27FC236}">
                  <a16:creationId xmlns:a16="http://schemas.microsoft.com/office/drawing/2014/main" id="{A77EC3EC-DAC2-A948-A635-8719A996C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" y="2512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86" name="Rectangle 103">
              <a:extLst>
                <a:ext uri="{FF2B5EF4-FFF2-40B4-BE49-F238E27FC236}">
                  <a16:creationId xmlns:a16="http://schemas.microsoft.com/office/drawing/2014/main" id="{46FBE459-E5B2-FA48-89A2-116FFDE6F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480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87" name="Rectangle 104">
              <a:extLst>
                <a:ext uri="{FF2B5EF4-FFF2-40B4-BE49-F238E27FC236}">
                  <a16:creationId xmlns:a16="http://schemas.microsoft.com/office/drawing/2014/main" id="{35FE7B0B-E211-B343-9B07-25525FA0C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1480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88" name="Rectangle 105">
              <a:extLst>
                <a:ext uri="{FF2B5EF4-FFF2-40B4-BE49-F238E27FC236}">
                  <a16:creationId xmlns:a16="http://schemas.microsoft.com/office/drawing/2014/main" id="{A0642011-9C02-3C40-ABEE-D57024299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344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89" name="Rectangle 106">
              <a:extLst>
                <a:ext uri="{FF2B5EF4-FFF2-40B4-BE49-F238E27FC236}">
                  <a16:creationId xmlns:a16="http://schemas.microsoft.com/office/drawing/2014/main" id="{724E4AD6-B147-0448-97CA-5C90EFF1F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1344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90" name="Rectangle 107">
              <a:extLst>
                <a:ext uri="{FF2B5EF4-FFF2-40B4-BE49-F238E27FC236}">
                  <a16:creationId xmlns:a16="http://schemas.microsoft.com/office/drawing/2014/main" id="{BCCB9E9F-E48C-2044-9775-9CC86CA74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240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91" name="Rectangle 108">
              <a:extLst>
                <a:ext uri="{FF2B5EF4-FFF2-40B4-BE49-F238E27FC236}">
                  <a16:creationId xmlns:a16="http://schemas.microsoft.com/office/drawing/2014/main" id="{C736097C-F245-EE4F-B5A0-8D2B843D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1240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92" name="Rectangle 109">
              <a:extLst>
                <a:ext uri="{FF2B5EF4-FFF2-40B4-BE49-F238E27FC236}">
                  <a16:creationId xmlns:a16="http://schemas.microsoft.com/office/drawing/2014/main" id="{9797FA6C-3195-5E41-AA08-D01483C59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144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093" name="Rectangle 110">
              <a:extLst>
                <a:ext uri="{FF2B5EF4-FFF2-40B4-BE49-F238E27FC236}">
                  <a16:creationId xmlns:a16="http://schemas.microsoft.com/office/drawing/2014/main" id="{C438AEA9-4FD4-2E4F-8B82-57C76030B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1144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3094" name="Group 111">
              <a:extLst>
                <a:ext uri="{FF2B5EF4-FFF2-40B4-BE49-F238E27FC236}">
                  <a16:creationId xmlns:a16="http://schemas.microsoft.com/office/drawing/2014/main" id="{949781C6-C235-6249-B389-F19AF4FE39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" y="2368"/>
              <a:ext cx="144" cy="1377"/>
              <a:chOff x="840" y="2368"/>
              <a:chExt cx="144" cy="1377"/>
            </a:xfrm>
          </p:grpSpPr>
          <p:sp>
            <p:nvSpPr>
              <p:cNvPr id="43189" name="Line 112">
                <a:extLst>
                  <a:ext uri="{FF2B5EF4-FFF2-40B4-BE49-F238E27FC236}">
                    <a16:creationId xmlns:a16="http://schemas.microsoft.com/office/drawing/2014/main" id="{E8C15E11-3A35-2D4A-A465-ABF4D73516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3744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90" name="Line 113">
                <a:extLst>
                  <a:ext uri="{FF2B5EF4-FFF2-40B4-BE49-F238E27FC236}">
                    <a16:creationId xmlns:a16="http://schemas.microsoft.com/office/drawing/2014/main" id="{16CE0650-3380-F844-8EED-91D95D45C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2784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91" name="Line 114">
                <a:extLst>
                  <a:ext uri="{FF2B5EF4-FFF2-40B4-BE49-F238E27FC236}">
                    <a16:creationId xmlns:a16="http://schemas.microsoft.com/office/drawing/2014/main" id="{36914C15-4DFC-4249-8993-71F710E3D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2680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92" name="Line 115">
                <a:extLst>
                  <a:ext uri="{FF2B5EF4-FFF2-40B4-BE49-F238E27FC236}">
                    <a16:creationId xmlns:a16="http://schemas.microsoft.com/office/drawing/2014/main" id="{170F1887-BA9D-9944-B495-DA3CACBCA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3336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93" name="Line 116">
                <a:extLst>
                  <a:ext uri="{FF2B5EF4-FFF2-40B4-BE49-F238E27FC236}">
                    <a16:creationId xmlns:a16="http://schemas.microsoft.com/office/drawing/2014/main" id="{8F5BCB1B-55FA-3E4D-8865-760B8265B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3096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94" name="Line 117">
                <a:extLst>
                  <a:ext uri="{FF2B5EF4-FFF2-40B4-BE49-F238E27FC236}">
                    <a16:creationId xmlns:a16="http://schemas.microsoft.com/office/drawing/2014/main" id="{15258E7F-30E9-5540-9D09-AD2F7EF2D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2920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95" name="Line 118">
                <a:extLst>
                  <a:ext uri="{FF2B5EF4-FFF2-40B4-BE49-F238E27FC236}">
                    <a16:creationId xmlns:a16="http://schemas.microsoft.com/office/drawing/2014/main" id="{ACC3EE8C-1B84-E24D-AE83-F4E851DF4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2584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96" name="Line 119">
                <a:extLst>
                  <a:ext uri="{FF2B5EF4-FFF2-40B4-BE49-F238E27FC236}">
                    <a16:creationId xmlns:a16="http://schemas.microsoft.com/office/drawing/2014/main" id="{AE274E63-FDEF-6D49-A607-5A63879F5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2496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97" name="Line 120">
                <a:extLst>
                  <a:ext uri="{FF2B5EF4-FFF2-40B4-BE49-F238E27FC236}">
                    <a16:creationId xmlns:a16="http://schemas.microsoft.com/office/drawing/2014/main" id="{AA6F73D4-DC23-9340-A355-9B0A64263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2424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98" name="Line 121">
                <a:extLst>
                  <a:ext uri="{FF2B5EF4-FFF2-40B4-BE49-F238E27FC236}">
                    <a16:creationId xmlns:a16="http://schemas.microsoft.com/office/drawing/2014/main" id="{8CA39CAC-79FB-8C49-BFDF-999741E75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2368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095" name="Group 122">
              <a:extLst>
                <a:ext uri="{FF2B5EF4-FFF2-40B4-BE49-F238E27FC236}">
                  <a16:creationId xmlns:a16="http://schemas.microsoft.com/office/drawing/2014/main" id="{6FEEB9F9-4FA7-B843-A507-2204D6849D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0" y="992"/>
              <a:ext cx="144" cy="1377"/>
              <a:chOff x="840" y="992"/>
              <a:chExt cx="144" cy="1377"/>
            </a:xfrm>
          </p:grpSpPr>
          <p:sp>
            <p:nvSpPr>
              <p:cNvPr id="43179" name="Line 123">
                <a:extLst>
                  <a:ext uri="{FF2B5EF4-FFF2-40B4-BE49-F238E27FC236}">
                    <a16:creationId xmlns:a16="http://schemas.microsoft.com/office/drawing/2014/main" id="{ACDC837D-FFC4-5E4D-A8FB-F8ADDF498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2368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0" name="Line 124">
                <a:extLst>
                  <a:ext uri="{FF2B5EF4-FFF2-40B4-BE49-F238E27FC236}">
                    <a16:creationId xmlns:a16="http://schemas.microsoft.com/office/drawing/2014/main" id="{DC14EB50-413F-CA4B-A7A8-4EF58DC74D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1408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1" name="Line 125">
                <a:extLst>
                  <a:ext uri="{FF2B5EF4-FFF2-40B4-BE49-F238E27FC236}">
                    <a16:creationId xmlns:a16="http://schemas.microsoft.com/office/drawing/2014/main" id="{0B0EF44A-66D7-774F-9864-362F519091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1304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2" name="Line 126">
                <a:extLst>
                  <a:ext uri="{FF2B5EF4-FFF2-40B4-BE49-F238E27FC236}">
                    <a16:creationId xmlns:a16="http://schemas.microsoft.com/office/drawing/2014/main" id="{DE1DA9BC-6C97-5E4D-8A4E-1348B374F9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1960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3" name="Line 127">
                <a:extLst>
                  <a:ext uri="{FF2B5EF4-FFF2-40B4-BE49-F238E27FC236}">
                    <a16:creationId xmlns:a16="http://schemas.microsoft.com/office/drawing/2014/main" id="{B09680E1-0658-FC45-A4A5-6FF1C8F572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1720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4" name="Line 128">
                <a:extLst>
                  <a:ext uri="{FF2B5EF4-FFF2-40B4-BE49-F238E27FC236}">
                    <a16:creationId xmlns:a16="http://schemas.microsoft.com/office/drawing/2014/main" id="{0A8EED8E-AC39-9345-A605-9F83DEE0F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1544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5" name="Line 129">
                <a:extLst>
                  <a:ext uri="{FF2B5EF4-FFF2-40B4-BE49-F238E27FC236}">
                    <a16:creationId xmlns:a16="http://schemas.microsoft.com/office/drawing/2014/main" id="{1951D77A-A344-FE40-8AF7-439A62D0B5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1208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6" name="Line 130">
                <a:extLst>
                  <a:ext uri="{FF2B5EF4-FFF2-40B4-BE49-F238E27FC236}">
                    <a16:creationId xmlns:a16="http://schemas.microsoft.com/office/drawing/2014/main" id="{0F406277-7B14-234E-82F6-BA98BA427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1120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7" name="Line 131">
                <a:extLst>
                  <a:ext uri="{FF2B5EF4-FFF2-40B4-BE49-F238E27FC236}">
                    <a16:creationId xmlns:a16="http://schemas.microsoft.com/office/drawing/2014/main" id="{2B6FBAC6-F105-6A40-9DE2-1AD6A933F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1048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88" name="Line 132">
                <a:extLst>
                  <a:ext uri="{FF2B5EF4-FFF2-40B4-BE49-F238E27FC236}">
                    <a16:creationId xmlns:a16="http://schemas.microsoft.com/office/drawing/2014/main" id="{842E3B6D-B0B7-5449-BEBA-A929289EB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40" y="992"/>
                <a:ext cx="14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96" name="Rectangle 133">
              <a:extLst>
                <a:ext uri="{FF2B5EF4-FFF2-40B4-BE49-F238E27FC236}">
                  <a16:creationId xmlns:a16="http://schemas.microsoft.com/office/drawing/2014/main" id="{3E8EF157-F401-144F-9549-AC23CEB4A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" y="928"/>
              <a:ext cx="18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100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3097" name="Group 134">
              <a:extLst>
                <a:ext uri="{FF2B5EF4-FFF2-40B4-BE49-F238E27FC236}">
                  <a16:creationId xmlns:a16="http://schemas.microsoft.com/office/drawing/2014/main" id="{65EB1122-B75D-AE45-9244-57D60967F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" y="1024"/>
              <a:ext cx="32" cy="376"/>
              <a:chOff x="1048" y="1024"/>
              <a:chExt cx="32" cy="376"/>
            </a:xfrm>
          </p:grpSpPr>
          <p:sp>
            <p:nvSpPr>
              <p:cNvPr id="43176" name="Freeform 135">
                <a:extLst>
                  <a:ext uri="{FF2B5EF4-FFF2-40B4-BE49-F238E27FC236}">
                    <a16:creationId xmlns:a16="http://schemas.microsoft.com/office/drawing/2014/main" id="{802C0D05-0337-B645-B89F-A969FEE89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" y="1352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77" name="Freeform 136">
                <a:extLst>
                  <a:ext uri="{FF2B5EF4-FFF2-40B4-BE49-F238E27FC236}">
                    <a16:creationId xmlns:a16="http://schemas.microsoft.com/office/drawing/2014/main" id="{559D4535-6EAC-D141-A773-37E19206A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" y="1024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78" name="Line 137">
                <a:extLst>
                  <a:ext uri="{FF2B5EF4-FFF2-40B4-BE49-F238E27FC236}">
                    <a16:creationId xmlns:a16="http://schemas.microsoft.com/office/drawing/2014/main" id="{756914A8-C76C-3143-9286-E44D95458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64" y="1056"/>
                <a:ext cx="1" cy="3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098" name="Group 138">
              <a:extLst>
                <a:ext uri="{FF2B5EF4-FFF2-40B4-BE49-F238E27FC236}">
                  <a16:creationId xmlns:a16="http://schemas.microsoft.com/office/drawing/2014/main" id="{D4A944F0-A725-9D4B-B340-BDB491A007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2" y="1240"/>
              <a:ext cx="32" cy="232"/>
              <a:chOff x="1072" y="1240"/>
              <a:chExt cx="32" cy="232"/>
            </a:xfrm>
          </p:grpSpPr>
          <p:sp>
            <p:nvSpPr>
              <p:cNvPr id="43173" name="Freeform 139">
                <a:extLst>
                  <a:ext uri="{FF2B5EF4-FFF2-40B4-BE49-F238E27FC236}">
                    <a16:creationId xmlns:a16="http://schemas.microsoft.com/office/drawing/2014/main" id="{44AFC178-61D6-6E4F-8C9D-A3DCFB5A2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424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74" name="Freeform 140">
                <a:extLst>
                  <a:ext uri="{FF2B5EF4-FFF2-40B4-BE49-F238E27FC236}">
                    <a16:creationId xmlns:a16="http://schemas.microsoft.com/office/drawing/2014/main" id="{96E68591-3BB4-F647-B212-C238C0F5A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2" y="1240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75" name="Line 141">
                <a:extLst>
                  <a:ext uri="{FF2B5EF4-FFF2-40B4-BE49-F238E27FC236}">
                    <a16:creationId xmlns:a16="http://schemas.microsoft.com/office/drawing/2014/main" id="{CDFB8151-87B3-9D4A-892A-113861B248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8" y="1272"/>
                <a:ext cx="1" cy="16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99" name="Rectangle 142">
              <a:extLst>
                <a:ext uri="{FF2B5EF4-FFF2-40B4-BE49-F238E27FC236}">
                  <a16:creationId xmlns:a16="http://schemas.microsoft.com/office/drawing/2014/main" id="{D2A8E6EC-F964-7F43-A2F4-4D712A676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752"/>
              <a:ext cx="34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DD"/>
                  </a:solidFill>
                  <a:latin typeface="Arial" panose="020B0604020202020204" pitchFamily="34" charset="0"/>
                </a:rPr>
                <a:t>Al oxide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3100" name="Group 143">
              <a:extLst>
                <a:ext uri="{FF2B5EF4-FFF2-40B4-BE49-F238E27FC236}">
                  <a16:creationId xmlns:a16="http://schemas.microsoft.com/office/drawing/2014/main" id="{65E81682-7863-B147-92A1-5F245FF109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6" y="3520"/>
              <a:ext cx="32" cy="632"/>
              <a:chOff x="1616" y="3520"/>
              <a:chExt cx="32" cy="632"/>
            </a:xfrm>
          </p:grpSpPr>
          <p:sp>
            <p:nvSpPr>
              <p:cNvPr id="43171" name="Freeform 144">
                <a:extLst>
                  <a:ext uri="{FF2B5EF4-FFF2-40B4-BE49-F238E27FC236}">
                    <a16:creationId xmlns:a16="http://schemas.microsoft.com/office/drawing/2014/main" id="{3D5B80FC-B557-DD46-8463-99E7D4D8D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6" y="4104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0000DD"/>
              </a:solidFill>
              <a:ln w="12700">
                <a:solidFill>
                  <a:srgbClr val="0000D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72" name="Line 145">
                <a:extLst>
                  <a:ext uri="{FF2B5EF4-FFF2-40B4-BE49-F238E27FC236}">
                    <a16:creationId xmlns:a16="http://schemas.microsoft.com/office/drawing/2014/main" id="{4BAAF824-271B-B743-A3A5-D56B799CA1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3520"/>
                <a:ext cx="1" cy="600"/>
              </a:xfrm>
              <a:prstGeom prst="line">
                <a:avLst/>
              </a:prstGeom>
              <a:noFill/>
              <a:ln w="12700">
                <a:solidFill>
                  <a:srgbClr val="0000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101" name="Group 146">
              <a:extLst>
                <a:ext uri="{FF2B5EF4-FFF2-40B4-BE49-F238E27FC236}">
                  <a16:creationId xmlns:a16="http://schemas.microsoft.com/office/drawing/2014/main" id="{A3A28384-7635-9044-9592-A0A3B7C0B6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6" y="2352"/>
              <a:ext cx="32" cy="752"/>
              <a:chOff x="1616" y="2352"/>
              <a:chExt cx="32" cy="752"/>
            </a:xfrm>
          </p:grpSpPr>
          <p:sp>
            <p:nvSpPr>
              <p:cNvPr id="43168" name="Freeform 147">
                <a:extLst>
                  <a:ext uri="{FF2B5EF4-FFF2-40B4-BE49-F238E27FC236}">
                    <a16:creationId xmlns:a16="http://schemas.microsoft.com/office/drawing/2014/main" id="{5C3449B2-5213-804D-807D-31BDB3F51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6" y="3056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0000DD"/>
              </a:solidFill>
              <a:ln w="12700">
                <a:solidFill>
                  <a:srgbClr val="0000D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69" name="Freeform 148">
                <a:extLst>
                  <a:ext uri="{FF2B5EF4-FFF2-40B4-BE49-F238E27FC236}">
                    <a16:creationId xmlns:a16="http://schemas.microsoft.com/office/drawing/2014/main" id="{D7F5F948-32A2-0249-B760-A5CC52A03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6" y="2352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DD"/>
              </a:solidFill>
              <a:ln w="12700">
                <a:solidFill>
                  <a:srgbClr val="0000D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70" name="Line 149">
                <a:extLst>
                  <a:ext uri="{FF2B5EF4-FFF2-40B4-BE49-F238E27FC236}">
                    <a16:creationId xmlns:a16="http://schemas.microsoft.com/office/drawing/2014/main" id="{794C8B3A-D1A4-E240-93CF-58C93392E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2384"/>
                <a:ext cx="1" cy="688"/>
              </a:xfrm>
              <a:prstGeom prst="line">
                <a:avLst/>
              </a:prstGeom>
              <a:noFill/>
              <a:ln w="12700">
                <a:solidFill>
                  <a:srgbClr val="0000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102" name="Oval 150">
              <a:extLst>
                <a:ext uri="{FF2B5EF4-FFF2-40B4-BE49-F238E27FC236}">
                  <a16:creationId xmlns:a16="http://schemas.microsoft.com/office/drawing/2014/main" id="{E18CCA1D-51A8-C646-A880-6197438E9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3864"/>
              <a:ext cx="40" cy="48"/>
            </a:xfrm>
            <a:prstGeom prst="ellipse">
              <a:avLst/>
            </a:prstGeom>
            <a:solidFill>
              <a:srgbClr val="000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03" name="Oval 151">
              <a:extLst>
                <a:ext uri="{FF2B5EF4-FFF2-40B4-BE49-F238E27FC236}">
                  <a16:creationId xmlns:a16="http://schemas.microsoft.com/office/drawing/2014/main" id="{DF1B4420-2C68-D841-84E9-E35056375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3776"/>
              <a:ext cx="40" cy="48"/>
            </a:xfrm>
            <a:prstGeom prst="ellipse">
              <a:avLst/>
            </a:prstGeom>
            <a:solidFill>
              <a:srgbClr val="000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3104" name="Group 152">
              <a:extLst>
                <a:ext uri="{FF2B5EF4-FFF2-40B4-BE49-F238E27FC236}">
                  <a16:creationId xmlns:a16="http://schemas.microsoft.com/office/drawing/2014/main" id="{023D09F9-C135-CD4C-863B-B1BDF7C6E3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656"/>
              <a:ext cx="32" cy="256"/>
              <a:chOff x="2208" y="2656"/>
              <a:chExt cx="32" cy="256"/>
            </a:xfrm>
          </p:grpSpPr>
          <p:sp>
            <p:nvSpPr>
              <p:cNvPr id="43165" name="Freeform 153">
                <a:extLst>
                  <a:ext uri="{FF2B5EF4-FFF2-40B4-BE49-F238E27FC236}">
                    <a16:creationId xmlns:a16="http://schemas.microsoft.com/office/drawing/2014/main" id="{30257DF2-04AC-C24C-804D-728A754164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8" y="2864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0000DD"/>
              </a:solidFill>
              <a:ln w="12700">
                <a:solidFill>
                  <a:srgbClr val="0000D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66" name="Freeform 154">
                <a:extLst>
                  <a:ext uri="{FF2B5EF4-FFF2-40B4-BE49-F238E27FC236}">
                    <a16:creationId xmlns:a16="http://schemas.microsoft.com/office/drawing/2014/main" id="{8B01BDA2-5AB3-0942-81B1-B36A2C884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8" y="2656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DD"/>
              </a:solidFill>
              <a:ln w="12700">
                <a:solidFill>
                  <a:srgbClr val="0000D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67" name="Line 155">
                <a:extLst>
                  <a:ext uri="{FF2B5EF4-FFF2-40B4-BE49-F238E27FC236}">
                    <a16:creationId xmlns:a16="http://schemas.microsoft.com/office/drawing/2014/main" id="{8BC315D3-B9A4-B34D-84BC-38E53123C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4" y="2688"/>
                <a:ext cx="1" cy="192"/>
              </a:xfrm>
              <a:prstGeom prst="line">
                <a:avLst/>
              </a:prstGeom>
              <a:noFill/>
              <a:ln w="12700">
                <a:solidFill>
                  <a:srgbClr val="0000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105" name="Rectangle 156">
              <a:extLst>
                <a:ext uri="{FF2B5EF4-FFF2-40B4-BE49-F238E27FC236}">
                  <a16:creationId xmlns:a16="http://schemas.microsoft.com/office/drawing/2014/main" id="{440677F5-4742-FD49-9D51-4D6478263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" y="2832"/>
              <a:ext cx="37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DD"/>
                  </a:solidFill>
                  <a:latin typeface="Arial" panose="020B0604020202020204" pitchFamily="34" charset="0"/>
                </a:rPr>
                <a:t>Si nitride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3106" name="Group 157">
              <a:extLst>
                <a:ext uri="{FF2B5EF4-FFF2-40B4-BE49-F238E27FC236}">
                  <a16:creationId xmlns:a16="http://schemas.microsoft.com/office/drawing/2014/main" id="{F2867CED-98D5-E747-9B21-3A7FF51B6E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2648"/>
              <a:ext cx="32" cy="184"/>
              <a:chOff x="2160" y="2648"/>
              <a:chExt cx="32" cy="184"/>
            </a:xfrm>
          </p:grpSpPr>
          <p:sp>
            <p:nvSpPr>
              <p:cNvPr id="43162" name="Freeform 158">
                <a:extLst>
                  <a:ext uri="{FF2B5EF4-FFF2-40B4-BE49-F238E27FC236}">
                    <a16:creationId xmlns:a16="http://schemas.microsoft.com/office/drawing/2014/main" id="{7AE9A008-E74C-4D42-98FC-113491757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2784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0000DD"/>
              </a:solidFill>
              <a:ln w="12700">
                <a:solidFill>
                  <a:srgbClr val="0000D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63" name="Freeform 159">
                <a:extLst>
                  <a:ext uri="{FF2B5EF4-FFF2-40B4-BE49-F238E27FC236}">
                    <a16:creationId xmlns:a16="http://schemas.microsoft.com/office/drawing/2014/main" id="{847AB18F-F0CA-E44E-B24D-54E156E10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" y="2648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DD"/>
              </a:solidFill>
              <a:ln w="12700">
                <a:solidFill>
                  <a:srgbClr val="0000D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64" name="Line 160">
                <a:extLst>
                  <a:ext uri="{FF2B5EF4-FFF2-40B4-BE49-F238E27FC236}">
                    <a16:creationId xmlns:a16="http://schemas.microsoft.com/office/drawing/2014/main" id="{A31836F0-A90A-DF45-AC89-EADE22059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76" y="2680"/>
                <a:ext cx="1" cy="120"/>
              </a:xfrm>
              <a:prstGeom prst="line">
                <a:avLst/>
              </a:prstGeom>
              <a:noFill/>
              <a:ln w="12700">
                <a:solidFill>
                  <a:srgbClr val="0000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107" name="Group 161">
              <a:extLst>
                <a:ext uri="{FF2B5EF4-FFF2-40B4-BE49-F238E27FC236}">
                  <a16:creationId xmlns:a16="http://schemas.microsoft.com/office/drawing/2014/main" id="{F005E394-4FDD-F54F-856C-1FC780B9C3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8" y="2672"/>
              <a:ext cx="32" cy="216"/>
              <a:chOff x="1648" y="2672"/>
              <a:chExt cx="32" cy="216"/>
            </a:xfrm>
          </p:grpSpPr>
          <p:sp>
            <p:nvSpPr>
              <p:cNvPr id="43159" name="Freeform 162">
                <a:extLst>
                  <a:ext uri="{FF2B5EF4-FFF2-40B4-BE49-F238E27FC236}">
                    <a16:creationId xmlns:a16="http://schemas.microsoft.com/office/drawing/2014/main" id="{4C2EA100-9C3E-9C41-A0D5-5DF120A88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" y="2840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0000DD"/>
              </a:solidFill>
              <a:ln w="12700">
                <a:solidFill>
                  <a:srgbClr val="0000D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60" name="Freeform 163">
                <a:extLst>
                  <a:ext uri="{FF2B5EF4-FFF2-40B4-BE49-F238E27FC236}">
                    <a16:creationId xmlns:a16="http://schemas.microsoft.com/office/drawing/2014/main" id="{2D086C25-F5F0-FC42-90F6-E2650ECA0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" y="2672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00DD"/>
              </a:solidFill>
              <a:ln w="12700">
                <a:solidFill>
                  <a:srgbClr val="0000DD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61" name="Line 164">
                <a:extLst>
                  <a:ext uri="{FF2B5EF4-FFF2-40B4-BE49-F238E27FC236}">
                    <a16:creationId xmlns:a16="http://schemas.microsoft.com/office/drawing/2014/main" id="{73ECDB6C-23C2-BC46-9604-EDE180B77D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64" y="2704"/>
                <a:ext cx="1" cy="152"/>
              </a:xfrm>
              <a:prstGeom prst="line">
                <a:avLst/>
              </a:prstGeom>
              <a:noFill/>
              <a:ln w="12700">
                <a:solidFill>
                  <a:srgbClr val="0000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108" name="Group 165">
              <a:extLst>
                <a:ext uri="{FF2B5EF4-FFF2-40B4-BE49-F238E27FC236}">
                  <a16:creationId xmlns:a16="http://schemas.microsoft.com/office/drawing/2014/main" id="{450AF6DD-4D87-C745-B47F-04D83FF70C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0" y="3720"/>
              <a:ext cx="32" cy="232"/>
              <a:chOff x="2320" y="3720"/>
              <a:chExt cx="32" cy="232"/>
            </a:xfrm>
          </p:grpSpPr>
          <p:sp>
            <p:nvSpPr>
              <p:cNvPr id="43156" name="Freeform 166">
                <a:extLst>
                  <a:ext uri="{FF2B5EF4-FFF2-40B4-BE49-F238E27FC236}">
                    <a16:creationId xmlns:a16="http://schemas.microsoft.com/office/drawing/2014/main" id="{4F8065BB-335B-B34B-9907-FAB603C8F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0" y="3904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008800"/>
              </a:solidFill>
              <a:ln w="12700">
                <a:solidFill>
                  <a:srgbClr val="0088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57" name="Freeform 167">
                <a:extLst>
                  <a:ext uri="{FF2B5EF4-FFF2-40B4-BE49-F238E27FC236}">
                    <a16:creationId xmlns:a16="http://schemas.microsoft.com/office/drawing/2014/main" id="{48346D33-D131-D747-AEF9-5093F0F9F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0" y="3720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8800"/>
              </a:solidFill>
              <a:ln w="12700">
                <a:solidFill>
                  <a:srgbClr val="0088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58" name="Line 168">
                <a:extLst>
                  <a:ext uri="{FF2B5EF4-FFF2-40B4-BE49-F238E27FC236}">
                    <a16:creationId xmlns:a16="http://schemas.microsoft.com/office/drawing/2014/main" id="{EEDF5AA7-0553-C742-A07F-E6C34A164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6" y="3752"/>
                <a:ext cx="1" cy="168"/>
              </a:xfrm>
              <a:prstGeom prst="line">
                <a:avLst/>
              </a:prstGeom>
              <a:noFill/>
              <a:ln w="12700">
                <a:solidFill>
                  <a:srgbClr val="0088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109" name="Group 169">
              <a:extLst>
                <a:ext uri="{FF2B5EF4-FFF2-40B4-BE49-F238E27FC236}">
                  <a16:creationId xmlns:a16="http://schemas.microsoft.com/office/drawing/2014/main" id="{D46D0073-A8F3-6241-ABD0-39C2DAF59C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8" y="2904"/>
              <a:ext cx="32" cy="432"/>
              <a:chOff x="2768" y="2904"/>
              <a:chExt cx="32" cy="432"/>
            </a:xfrm>
          </p:grpSpPr>
          <p:sp>
            <p:nvSpPr>
              <p:cNvPr id="43153" name="Freeform 170">
                <a:extLst>
                  <a:ext uri="{FF2B5EF4-FFF2-40B4-BE49-F238E27FC236}">
                    <a16:creationId xmlns:a16="http://schemas.microsoft.com/office/drawing/2014/main" id="{F5C4770C-D642-474B-ADEE-F9C250D79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3288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008800"/>
              </a:solidFill>
              <a:ln w="12700">
                <a:solidFill>
                  <a:srgbClr val="0088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54" name="Freeform 171">
                <a:extLst>
                  <a:ext uri="{FF2B5EF4-FFF2-40B4-BE49-F238E27FC236}">
                    <a16:creationId xmlns:a16="http://schemas.microsoft.com/office/drawing/2014/main" id="{201ECBAC-D5A9-2743-A137-7E1EA4771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2904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8800"/>
              </a:solidFill>
              <a:ln w="12700">
                <a:solidFill>
                  <a:srgbClr val="0088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55" name="Line 172">
                <a:extLst>
                  <a:ext uri="{FF2B5EF4-FFF2-40B4-BE49-F238E27FC236}">
                    <a16:creationId xmlns:a16="http://schemas.microsoft.com/office/drawing/2014/main" id="{126B17A1-4470-3D41-8175-25B2288988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84" y="2936"/>
                <a:ext cx="1" cy="368"/>
              </a:xfrm>
              <a:prstGeom prst="line">
                <a:avLst/>
              </a:prstGeom>
              <a:noFill/>
              <a:ln w="12700">
                <a:solidFill>
                  <a:srgbClr val="0088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110" name="Group 173">
              <a:extLst>
                <a:ext uri="{FF2B5EF4-FFF2-40B4-BE49-F238E27FC236}">
                  <a16:creationId xmlns:a16="http://schemas.microsoft.com/office/drawing/2014/main" id="{34B4162F-D908-A944-A824-544E4D24A7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0" y="992"/>
              <a:ext cx="32" cy="192"/>
              <a:chOff x="2920" y="992"/>
              <a:chExt cx="32" cy="192"/>
            </a:xfrm>
          </p:grpSpPr>
          <p:sp>
            <p:nvSpPr>
              <p:cNvPr id="43150" name="Freeform 174">
                <a:extLst>
                  <a:ext uri="{FF2B5EF4-FFF2-40B4-BE49-F238E27FC236}">
                    <a16:creationId xmlns:a16="http://schemas.microsoft.com/office/drawing/2014/main" id="{4F582DC1-4A81-534D-BDEE-D74618580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1136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FF33CC"/>
              </a:solidFill>
              <a:ln w="12700">
                <a:solidFill>
                  <a:srgbClr val="FF33CC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51" name="Freeform 175">
                <a:extLst>
                  <a:ext uri="{FF2B5EF4-FFF2-40B4-BE49-F238E27FC236}">
                    <a16:creationId xmlns:a16="http://schemas.microsoft.com/office/drawing/2014/main" id="{37CB57ED-7303-2E46-8408-23AA2E5D7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992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33CC"/>
              </a:solidFill>
              <a:ln w="12700">
                <a:solidFill>
                  <a:srgbClr val="FF33CC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52" name="Line 176">
                <a:extLst>
                  <a:ext uri="{FF2B5EF4-FFF2-40B4-BE49-F238E27FC236}">
                    <a16:creationId xmlns:a16="http://schemas.microsoft.com/office/drawing/2014/main" id="{7CD82025-A120-1F42-90BF-3854AAD172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36" y="1024"/>
                <a:ext cx="1" cy="128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111" name="Group 177">
              <a:extLst>
                <a:ext uri="{FF2B5EF4-FFF2-40B4-BE49-F238E27FC236}">
                  <a16:creationId xmlns:a16="http://schemas.microsoft.com/office/drawing/2014/main" id="{13ACA326-EF62-5649-9DE6-3B39A108E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0" y="2152"/>
              <a:ext cx="32" cy="280"/>
              <a:chOff x="2920" y="2152"/>
              <a:chExt cx="32" cy="280"/>
            </a:xfrm>
          </p:grpSpPr>
          <p:sp>
            <p:nvSpPr>
              <p:cNvPr id="43147" name="Freeform 178">
                <a:extLst>
                  <a:ext uri="{FF2B5EF4-FFF2-40B4-BE49-F238E27FC236}">
                    <a16:creationId xmlns:a16="http://schemas.microsoft.com/office/drawing/2014/main" id="{4A335276-4B5E-1E40-89CE-1C50021E2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2384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FF33CC"/>
              </a:solidFill>
              <a:ln w="12700">
                <a:solidFill>
                  <a:srgbClr val="FF33CC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48" name="Freeform 179">
                <a:extLst>
                  <a:ext uri="{FF2B5EF4-FFF2-40B4-BE49-F238E27FC236}">
                    <a16:creationId xmlns:a16="http://schemas.microsoft.com/office/drawing/2014/main" id="{46B071EF-2D69-F84A-94DB-C095AAA0D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2152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33CC"/>
              </a:solidFill>
              <a:ln w="12700">
                <a:solidFill>
                  <a:srgbClr val="FF33CC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49" name="Line 180">
                <a:extLst>
                  <a:ext uri="{FF2B5EF4-FFF2-40B4-BE49-F238E27FC236}">
                    <a16:creationId xmlns:a16="http://schemas.microsoft.com/office/drawing/2014/main" id="{78FFEC35-386B-6743-809B-7855B787D9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36" y="2184"/>
                <a:ext cx="1" cy="216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112" name="Rectangle 181">
              <a:extLst>
                <a:ext uri="{FF2B5EF4-FFF2-40B4-BE49-F238E27FC236}">
                  <a16:creationId xmlns:a16="http://schemas.microsoft.com/office/drawing/2014/main" id="{906378C0-9B33-FE4E-BBB0-AFB404349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2264"/>
              <a:ext cx="16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C/C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13" name="Rectangle 182">
              <a:extLst>
                <a:ext uri="{FF2B5EF4-FFF2-40B4-BE49-F238E27FC236}">
                  <a16:creationId xmlns:a16="http://schemas.microsoft.com/office/drawing/2014/main" id="{34BFB514-B71A-CB45-86BA-B10E733BA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264"/>
              <a:ext cx="40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(    fibers)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14" name="Rectangle 183">
              <a:extLst>
                <a:ext uri="{FF2B5EF4-FFF2-40B4-BE49-F238E27FC236}">
                  <a16:creationId xmlns:a16="http://schemas.microsoft.com/office/drawing/2014/main" id="{284D9CE7-9A53-6647-B1F4-D02C99CC8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56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1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3115" name="Group 184">
              <a:extLst>
                <a:ext uri="{FF2B5EF4-FFF2-40B4-BE49-F238E27FC236}">
                  <a16:creationId xmlns:a16="http://schemas.microsoft.com/office/drawing/2014/main" id="{4671E67B-C5FC-FB42-8826-0B9A4E2315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0" y="1936"/>
              <a:ext cx="32" cy="232"/>
              <a:chOff x="2920" y="1936"/>
              <a:chExt cx="32" cy="232"/>
            </a:xfrm>
          </p:grpSpPr>
          <p:sp>
            <p:nvSpPr>
              <p:cNvPr id="43144" name="Freeform 185">
                <a:extLst>
                  <a:ext uri="{FF2B5EF4-FFF2-40B4-BE49-F238E27FC236}">
                    <a16:creationId xmlns:a16="http://schemas.microsoft.com/office/drawing/2014/main" id="{5D063FEC-66B6-814D-B2B4-041A15001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2120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FF33CC"/>
              </a:solidFill>
              <a:ln w="12700">
                <a:solidFill>
                  <a:srgbClr val="FF33CC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45" name="Freeform 186">
                <a:extLst>
                  <a:ext uri="{FF2B5EF4-FFF2-40B4-BE49-F238E27FC236}">
                    <a16:creationId xmlns:a16="http://schemas.microsoft.com/office/drawing/2014/main" id="{47A7F4CD-6E53-B846-BC63-23D9AED52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1936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33CC"/>
              </a:solidFill>
              <a:ln w="12700">
                <a:solidFill>
                  <a:srgbClr val="FF33CC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46" name="Line 187">
                <a:extLst>
                  <a:ext uri="{FF2B5EF4-FFF2-40B4-BE49-F238E27FC236}">
                    <a16:creationId xmlns:a16="http://schemas.microsoft.com/office/drawing/2014/main" id="{DE84D311-722B-6E45-9079-AB20403F79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36" y="1968"/>
                <a:ext cx="1" cy="168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116" name="Rectangle 188">
              <a:extLst>
                <a:ext uri="{FF2B5EF4-FFF2-40B4-BE49-F238E27FC236}">
                  <a16:creationId xmlns:a16="http://schemas.microsoft.com/office/drawing/2014/main" id="{BE504497-9253-D34C-9386-F4BB58C5D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2008"/>
              <a:ext cx="59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Al/Al oxide(sf)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17" name="Rectangle 189">
              <a:extLst>
                <a:ext uri="{FF2B5EF4-FFF2-40B4-BE49-F238E27FC236}">
                  <a16:creationId xmlns:a16="http://schemas.microsoft.com/office/drawing/2014/main" id="{2D82023C-B4E2-184A-B21E-C501167CC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000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2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18" name="Rectangle 190">
              <a:extLst>
                <a:ext uri="{FF2B5EF4-FFF2-40B4-BE49-F238E27FC236}">
                  <a16:creationId xmlns:a16="http://schemas.microsoft.com/office/drawing/2014/main" id="{FD4FAE27-224A-5F4D-99C3-626FCEC38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" y="2376"/>
              <a:ext cx="603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Al oxid/SiC(w)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19" name="Rectangle 191">
              <a:extLst>
                <a:ext uri="{FF2B5EF4-FFF2-40B4-BE49-F238E27FC236}">
                  <a16:creationId xmlns:a16="http://schemas.microsoft.com/office/drawing/2014/main" id="{76204A00-E517-8249-8971-E040894BF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0" y="2368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3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3120" name="Group 192">
              <a:extLst>
                <a:ext uri="{FF2B5EF4-FFF2-40B4-BE49-F238E27FC236}">
                  <a16:creationId xmlns:a16="http://schemas.microsoft.com/office/drawing/2014/main" id="{320AFB79-25F9-8C42-9F42-AA4936B3CF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0" y="2608"/>
              <a:ext cx="32" cy="112"/>
              <a:chOff x="2920" y="2608"/>
              <a:chExt cx="32" cy="112"/>
            </a:xfrm>
          </p:grpSpPr>
          <p:sp>
            <p:nvSpPr>
              <p:cNvPr id="43141" name="Freeform 193">
                <a:extLst>
                  <a:ext uri="{FF2B5EF4-FFF2-40B4-BE49-F238E27FC236}">
                    <a16:creationId xmlns:a16="http://schemas.microsoft.com/office/drawing/2014/main" id="{4145D0A8-A9CC-2241-BBF6-55889472C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2672"/>
                <a:ext cx="32" cy="48"/>
              </a:xfrm>
              <a:custGeom>
                <a:avLst/>
                <a:gdLst>
                  <a:gd name="T0" fmla="*/ 16 w 32"/>
                  <a:gd name="T1" fmla="*/ 48 h 48"/>
                  <a:gd name="T2" fmla="*/ 0 w 32"/>
                  <a:gd name="T3" fmla="*/ 0 h 48"/>
                  <a:gd name="T4" fmla="*/ 16 w 32"/>
                  <a:gd name="T5" fmla="*/ 16 h 48"/>
                  <a:gd name="T6" fmla="*/ 32 w 32"/>
                  <a:gd name="T7" fmla="*/ 0 h 48"/>
                  <a:gd name="T8" fmla="*/ 16 w 32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48"/>
                    </a:moveTo>
                    <a:lnTo>
                      <a:pt x="0" y="0"/>
                    </a:lnTo>
                    <a:lnTo>
                      <a:pt x="16" y="16"/>
                    </a:lnTo>
                    <a:lnTo>
                      <a:pt x="32" y="0"/>
                    </a:lnTo>
                    <a:lnTo>
                      <a:pt x="16" y="48"/>
                    </a:lnTo>
                    <a:close/>
                  </a:path>
                </a:pathLst>
              </a:custGeom>
              <a:solidFill>
                <a:srgbClr val="FF33CC"/>
              </a:solidFill>
              <a:ln w="12700">
                <a:solidFill>
                  <a:srgbClr val="FF33CC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42" name="Freeform 194">
                <a:extLst>
                  <a:ext uri="{FF2B5EF4-FFF2-40B4-BE49-F238E27FC236}">
                    <a16:creationId xmlns:a16="http://schemas.microsoft.com/office/drawing/2014/main" id="{FF94C078-BE1A-CE45-8003-F5B830B4E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2608"/>
                <a:ext cx="32" cy="48"/>
              </a:xfrm>
              <a:custGeom>
                <a:avLst/>
                <a:gdLst>
                  <a:gd name="T0" fmla="*/ 16 w 32"/>
                  <a:gd name="T1" fmla="*/ 0 h 48"/>
                  <a:gd name="T2" fmla="*/ 32 w 32"/>
                  <a:gd name="T3" fmla="*/ 48 h 48"/>
                  <a:gd name="T4" fmla="*/ 16 w 32"/>
                  <a:gd name="T5" fmla="*/ 32 h 48"/>
                  <a:gd name="T6" fmla="*/ 0 w 32"/>
                  <a:gd name="T7" fmla="*/ 48 h 48"/>
                  <a:gd name="T8" fmla="*/ 16 w 32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"/>
                  <a:gd name="T16" fmla="*/ 0 h 48"/>
                  <a:gd name="T17" fmla="*/ 32 w 32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" h="48">
                    <a:moveTo>
                      <a:pt x="16" y="0"/>
                    </a:moveTo>
                    <a:lnTo>
                      <a:pt x="32" y="48"/>
                    </a:lnTo>
                    <a:lnTo>
                      <a:pt x="16" y="32"/>
                    </a:lnTo>
                    <a:lnTo>
                      <a:pt x="0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33CC"/>
              </a:solidFill>
              <a:ln w="12700">
                <a:solidFill>
                  <a:srgbClr val="FF33CC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43" name="Line 195">
                <a:extLst>
                  <a:ext uri="{FF2B5EF4-FFF2-40B4-BE49-F238E27FC236}">
                    <a16:creationId xmlns:a16="http://schemas.microsoft.com/office/drawing/2014/main" id="{E456FC07-3351-404D-A750-78F9AA6CCE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36" y="2640"/>
                <a:ext cx="1" cy="48"/>
              </a:xfrm>
              <a:prstGeom prst="line">
                <a:avLst/>
              </a:prstGeom>
              <a:noFill/>
              <a:ln w="127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121" name="Rectangle 196">
              <a:extLst>
                <a:ext uri="{FF2B5EF4-FFF2-40B4-BE49-F238E27FC236}">
                  <a16:creationId xmlns:a16="http://schemas.microsoft.com/office/drawing/2014/main" id="{36B88890-476A-2142-9D72-7285D04FF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0" y="2576"/>
              <a:ext cx="48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Al oxid/ZrO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22" name="Rectangle 197">
              <a:extLst>
                <a:ext uri="{FF2B5EF4-FFF2-40B4-BE49-F238E27FC236}">
                  <a16:creationId xmlns:a16="http://schemas.microsoft.com/office/drawing/2014/main" id="{7CF30611-8347-7E4E-BE44-AA9F72929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2608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2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23" name="Rectangle 198">
              <a:extLst>
                <a:ext uri="{FF2B5EF4-FFF2-40B4-BE49-F238E27FC236}">
                  <a16:creationId xmlns:a16="http://schemas.microsoft.com/office/drawing/2014/main" id="{31F9E255-5D05-5847-B081-D228BEE00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2576"/>
              <a:ext cx="11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(p)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24" name="Rectangle 199">
              <a:extLst>
                <a:ext uri="{FF2B5EF4-FFF2-40B4-BE49-F238E27FC236}">
                  <a16:creationId xmlns:a16="http://schemas.microsoft.com/office/drawing/2014/main" id="{6F5072DE-AAB1-1B42-A331-D879FC091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" y="2568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25" name="Oval 200">
              <a:extLst>
                <a:ext uri="{FF2B5EF4-FFF2-40B4-BE49-F238E27FC236}">
                  <a16:creationId xmlns:a16="http://schemas.microsoft.com/office/drawing/2014/main" id="{1838E2FE-8BE4-FE4D-8FFA-2CA0276DD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2472"/>
              <a:ext cx="48" cy="48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26" name="Rectangle 201">
              <a:extLst>
                <a:ext uri="{FF2B5EF4-FFF2-40B4-BE49-F238E27FC236}">
                  <a16:creationId xmlns:a16="http://schemas.microsoft.com/office/drawing/2014/main" id="{0B1DD87A-739A-234B-ACD2-84BE84798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" y="2456"/>
              <a:ext cx="56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Si nitr/SiC(w)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27" name="Rectangle 202">
              <a:extLst>
                <a:ext uri="{FF2B5EF4-FFF2-40B4-BE49-F238E27FC236}">
                  <a16:creationId xmlns:a16="http://schemas.microsoft.com/office/drawing/2014/main" id="{26D413AB-0D77-BB42-98AB-D2F7243AF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448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5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28" name="Oval 203">
              <a:extLst>
                <a:ext uri="{FF2B5EF4-FFF2-40B4-BE49-F238E27FC236}">
                  <a16:creationId xmlns:a16="http://schemas.microsoft.com/office/drawing/2014/main" id="{8E5ECFA9-2283-B64A-B1F0-F4793E0A8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2696"/>
              <a:ext cx="48" cy="48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29" name="Rectangle 204">
              <a:extLst>
                <a:ext uri="{FF2B5EF4-FFF2-40B4-BE49-F238E27FC236}">
                  <a16:creationId xmlns:a16="http://schemas.microsoft.com/office/drawing/2014/main" id="{C16EEB44-862B-C244-8EE0-C914925E3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2680"/>
              <a:ext cx="56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Glass/SiC(w)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30" name="Rectangle 205">
              <a:extLst>
                <a:ext uri="{FF2B5EF4-FFF2-40B4-BE49-F238E27FC236}">
                  <a16:creationId xmlns:a16="http://schemas.microsoft.com/office/drawing/2014/main" id="{F24DC8C8-F7B9-DB46-8E36-F19EECACD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672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6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31" name="Oval 206">
              <a:extLst>
                <a:ext uri="{FF2B5EF4-FFF2-40B4-BE49-F238E27FC236}">
                  <a16:creationId xmlns:a16="http://schemas.microsoft.com/office/drawing/2014/main" id="{93CD33AF-2508-6F4D-AF6D-B3E2ED89D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3792"/>
              <a:ext cx="40" cy="48"/>
            </a:xfrm>
            <a:prstGeom prst="ellipse">
              <a:avLst/>
            </a:prstGeom>
            <a:solidFill>
              <a:srgbClr val="000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32" name="Oval 207">
              <a:extLst>
                <a:ext uri="{FF2B5EF4-FFF2-40B4-BE49-F238E27FC236}">
                  <a16:creationId xmlns:a16="http://schemas.microsoft.com/office/drawing/2014/main" id="{CEEC0250-5A0B-704B-A462-EC5B3FE32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2184"/>
              <a:ext cx="48" cy="48"/>
            </a:xfrm>
            <a:prstGeom prst="ellipse">
              <a:avLst/>
            </a:prstGeom>
            <a:solidFill>
              <a:srgbClr val="FF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133" name="Rectangle 208">
              <a:extLst>
                <a:ext uri="{FF2B5EF4-FFF2-40B4-BE49-F238E27FC236}">
                  <a16:creationId xmlns:a16="http://schemas.microsoft.com/office/drawing/2014/main" id="{9C18105A-8358-D646-8F00-C5A3BECDA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" y="2152"/>
              <a:ext cx="6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Y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34" name="Rectangle 209">
              <a:extLst>
                <a:ext uri="{FF2B5EF4-FFF2-40B4-BE49-F238E27FC236}">
                  <a16:creationId xmlns:a16="http://schemas.microsoft.com/office/drawing/2014/main" id="{08CC7910-C2D6-054B-BB7B-0E8691DD0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6" y="2184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2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35" name="Rectangle 210">
              <a:extLst>
                <a:ext uri="{FF2B5EF4-FFF2-40B4-BE49-F238E27FC236}">
                  <a16:creationId xmlns:a16="http://schemas.microsoft.com/office/drawing/2014/main" id="{95BE738E-7D39-7D4B-8B5E-BF76DE30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4" y="2152"/>
              <a:ext cx="7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O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36" name="Rectangle 211">
              <a:extLst>
                <a:ext uri="{FF2B5EF4-FFF2-40B4-BE49-F238E27FC236}">
                  <a16:creationId xmlns:a16="http://schemas.microsoft.com/office/drawing/2014/main" id="{8D0702DE-519B-BE40-8D43-F8E0FEA60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" y="2184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3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37" name="Rectangle 212">
              <a:extLst>
                <a:ext uri="{FF2B5EF4-FFF2-40B4-BE49-F238E27FC236}">
                  <a16:creationId xmlns:a16="http://schemas.microsoft.com/office/drawing/2014/main" id="{EB41F3C8-1BC0-D342-893D-C7FBD2487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2152"/>
              <a:ext cx="19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/ZrO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38" name="Rectangle 213">
              <a:extLst>
                <a:ext uri="{FF2B5EF4-FFF2-40B4-BE49-F238E27FC236}">
                  <a16:creationId xmlns:a16="http://schemas.microsoft.com/office/drawing/2014/main" id="{6698CDA0-C039-1F48-A3B8-E1E9E73A0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" y="2184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2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39" name="Rectangle 214">
              <a:extLst>
                <a:ext uri="{FF2B5EF4-FFF2-40B4-BE49-F238E27FC236}">
                  <a16:creationId xmlns:a16="http://schemas.microsoft.com/office/drawing/2014/main" id="{9407C5EE-2F86-9045-8C99-67217B7D1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152"/>
              <a:ext cx="11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FF33CC"/>
                  </a:solidFill>
                  <a:latin typeface="Arial" panose="020B0604020202020204" pitchFamily="34" charset="0"/>
                </a:rPr>
                <a:t>(p)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3140" name="Rectangle 215">
              <a:extLst>
                <a:ext uri="{FF2B5EF4-FFF2-40B4-BE49-F238E27FC236}">
                  <a16:creationId xmlns:a16="http://schemas.microsoft.com/office/drawing/2014/main" id="{EAF19379-72BB-A946-B5B1-82A4B4460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144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>
                  <a:solidFill>
                    <a:srgbClr val="FF33CC"/>
                  </a:solidFill>
                  <a:latin typeface="Arial" panose="020B0604020202020204" pitchFamily="34" charset="0"/>
                </a:rPr>
                <a:t>4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CC76-9A07-D44B-80BC-E1188971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E31370-2269-5F4F-AA8A-F5BC2F142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910" y="1203325"/>
            <a:ext cx="4824405" cy="48926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6752-C9E5-8746-8B62-0F899FF8E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308FF-41F1-C44F-A029-0FBEF91D6DD8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123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6F7135-C7BE-8445-A657-BF06AAB0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CB4F2663-1290-FB48-8BF3-950AA3504B74}" type="slidenum">
              <a:rPr lang="en-US" altLang="en-US" sz="1200">
                <a:latin typeface="Arial" panose="020B0604020202020204" pitchFamily="34" charset="0"/>
              </a:rPr>
              <a:pPr/>
              <a:t>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6387" name="Rectangle 4">
            <a:extLst>
              <a:ext uri="{FF2B5EF4-FFF2-40B4-BE49-F238E27FC236}">
                <a16:creationId xmlns:a16="http://schemas.microsoft.com/office/drawing/2014/main" id="{351F5139-2AFD-7041-980D-50FD6722A1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Fracture mechanisms</a:t>
            </a:r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B8CD3141-32FF-654B-A70D-24366456BB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203325"/>
            <a:ext cx="7772400" cy="11366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0">
                <a:solidFill>
                  <a:schemeClr val="accent2"/>
                </a:solidFill>
              </a:rPr>
              <a:t>Ductile fracture</a:t>
            </a:r>
          </a:p>
          <a:p>
            <a:pPr lvl="1">
              <a:lnSpc>
                <a:spcPct val="90000"/>
              </a:lnSpc>
            </a:pPr>
            <a:r>
              <a:rPr lang="en-US" altLang="en-US" b="0">
                <a:ea typeface="ＭＳ Ｐゴシック" panose="020B0600070205080204" pitchFamily="34" charset="-128"/>
              </a:rPr>
              <a:t>Occurs with plastic deformation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b="0"/>
          </a:p>
        </p:txBody>
      </p:sp>
      <p:sp>
        <p:nvSpPr>
          <p:cNvPr id="259078" name="Rectangle 6">
            <a:extLst>
              <a:ext uri="{FF2B5EF4-FFF2-40B4-BE49-F238E27FC236}">
                <a16:creationId xmlns:a16="http://schemas.microsoft.com/office/drawing/2014/main" id="{8FC9061F-E324-004E-BF67-4B93ECDD6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2236788"/>
            <a:ext cx="77724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>
                <a:solidFill>
                  <a:schemeClr val="accent2"/>
                </a:solidFill>
                <a:latin typeface="Arial" panose="020B0604020202020204" pitchFamily="34" charset="0"/>
              </a:rPr>
              <a:t>Brittle fracture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 sz="2800">
                <a:latin typeface="Arial" panose="020B0604020202020204" pitchFamily="34" charset="0"/>
              </a:rPr>
              <a:t>Little or no plastic deformation</a:t>
            </a:r>
          </a:p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 sz="2800">
                <a:latin typeface="Arial" panose="020B0604020202020204" pitchFamily="34" charset="0"/>
              </a:rPr>
              <a:t>Catastrophic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9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CE027D4D-7B08-9E48-A3AA-43FB8224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F3DF536-C92A-D541-8E78-309F78AF1748}" type="slidenum">
              <a:rPr lang="en-US" altLang="en-US" sz="1200">
                <a:latin typeface="Arial" panose="020B0604020202020204" pitchFamily="34" charset="0"/>
              </a:rPr>
              <a:pPr/>
              <a:t>20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5062" name="Rectangle 5">
            <a:extLst>
              <a:ext uri="{FF2B5EF4-FFF2-40B4-BE49-F238E27FC236}">
                <a16:creationId xmlns:a16="http://schemas.microsoft.com/office/drawing/2014/main" id="{4AAFAF5C-8799-A045-A422-AB268B039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98550"/>
            <a:ext cx="396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Crack growth condition:</a:t>
            </a:r>
          </a:p>
        </p:txBody>
      </p:sp>
      <p:sp>
        <p:nvSpPr>
          <p:cNvPr id="45063" name="Rectangle 8">
            <a:extLst>
              <a:ext uri="{FF2B5EF4-FFF2-40B4-BE49-F238E27FC236}">
                <a16:creationId xmlns:a16="http://schemas.microsoft.com/office/drawing/2014/main" id="{0D634B7F-29E1-8344-9926-0AAFE5013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149475"/>
            <a:ext cx="807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</a:t>
            </a:r>
            <a:r>
              <a:rPr lang="en-US" altLang="en-US">
                <a:solidFill>
                  <a:srgbClr val="006600"/>
                </a:solidFill>
                <a:latin typeface="Arial" panose="020B0604020202020204" pitchFamily="34" charset="0"/>
              </a:rPr>
              <a:t>Largest</a:t>
            </a:r>
            <a:r>
              <a:rPr lang="en-US" altLang="en-US">
                <a:latin typeface="Arial" panose="020B0604020202020204" pitchFamily="34" charset="0"/>
              </a:rPr>
              <a:t>, most </a:t>
            </a:r>
            <a:r>
              <a:rPr lang="en-US" altLang="en-US">
                <a:solidFill>
                  <a:srgbClr val="0000FF"/>
                </a:solidFill>
                <a:latin typeface="Arial" panose="020B0604020202020204" pitchFamily="34" charset="0"/>
              </a:rPr>
              <a:t>stressed</a:t>
            </a:r>
            <a:r>
              <a:rPr lang="en-US" altLang="en-US">
                <a:latin typeface="Arial" panose="020B0604020202020204" pitchFamily="34" charset="0"/>
              </a:rPr>
              <a:t> cracks grow first!</a:t>
            </a:r>
          </a:p>
        </p:txBody>
      </p:sp>
      <p:sp>
        <p:nvSpPr>
          <p:cNvPr id="45064" name="Rectangle 16">
            <a:extLst>
              <a:ext uri="{FF2B5EF4-FFF2-40B4-BE49-F238E27FC236}">
                <a16:creationId xmlns:a16="http://schemas.microsoft.com/office/drawing/2014/main" id="{B30DBD37-CC12-1C42-B119-335C6C68B3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Design Against Crack Growth</a:t>
            </a:r>
          </a:p>
        </p:txBody>
      </p:sp>
      <p:grpSp>
        <p:nvGrpSpPr>
          <p:cNvPr id="45065" name="Group 32">
            <a:extLst>
              <a:ext uri="{FF2B5EF4-FFF2-40B4-BE49-F238E27FC236}">
                <a16:creationId xmlns:a16="http://schemas.microsoft.com/office/drawing/2014/main" id="{570724AE-3FBA-A744-951E-BA8B9A58DA14}"/>
              </a:ext>
            </a:extLst>
          </p:cNvPr>
          <p:cNvGrpSpPr>
            <a:grpSpLocks/>
          </p:cNvGrpSpPr>
          <p:nvPr/>
        </p:nvGrpSpPr>
        <p:grpSpPr bwMode="auto">
          <a:xfrm>
            <a:off x="2725738" y="1509713"/>
            <a:ext cx="2573337" cy="519112"/>
            <a:chOff x="1717" y="951"/>
            <a:chExt cx="1621" cy="327"/>
          </a:xfrm>
        </p:grpSpPr>
        <p:sp>
          <p:nvSpPr>
            <p:cNvPr id="45109" name="Rectangle 2">
              <a:extLst>
                <a:ext uri="{FF2B5EF4-FFF2-40B4-BE49-F238E27FC236}">
                  <a16:creationId xmlns:a16="http://schemas.microsoft.com/office/drawing/2014/main" id="{9678B83A-48AB-2D49-B5F2-1D5E2EF67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9" y="1040"/>
              <a:ext cx="124" cy="192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10" name="Rectangle 29">
              <a:extLst>
                <a:ext uri="{FF2B5EF4-FFF2-40B4-BE49-F238E27FC236}">
                  <a16:creationId xmlns:a16="http://schemas.microsoft.com/office/drawing/2014/main" id="{99AC86B7-ABCD-9940-90A8-306123E59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6" y="1022"/>
              <a:ext cx="284" cy="247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11" name="Rectangle 3">
              <a:extLst>
                <a:ext uri="{FF2B5EF4-FFF2-40B4-BE49-F238E27FC236}">
                  <a16:creationId xmlns:a16="http://schemas.microsoft.com/office/drawing/2014/main" id="{C010412A-EB13-0D4B-8C2E-3EF6C5764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" y="1040"/>
              <a:ext cx="144" cy="192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6699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112" name="Rectangle 13">
              <a:extLst>
                <a:ext uri="{FF2B5EF4-FFF2-40B4-BE49-F238E27FC236}">
                  <a16:creationId xmlns:a16="http://schemas.microsoft.com/office/drawing/2014/main" id="{8FD6D457-3FBF-8B4B-B4C4-6519D8E60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" y="951"/>
              <a:ext cx="9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0000FF"/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>
                  <a:latin typeface="Arial" panose="020B0604020202020204" pitchFamily="34" charset="0"/>
                </a:rPr>
                <a:t>  ≥ </a:t>
              </a:r>
              <a:r>
                <a:rPr lang="en-US" altLang="en-US" i="1">
                  <a:latin typeface="Arial" panose="020B0604020202020204" pitchFamily="34" charset="0"/>
                </a:rPr>
                <a:t>K</a:t>
              </a:r>
              <a:r>
                <a:rPr lang="en-US" altLang="en-US" sz="2800" i="1" baseline="-10000">
                  <a:latin typeface="Arial" panose="020B0604020202020204" pitchFamily="34" charset="0"/>
                </a:rPr>
                <a:t>c</a:t>
              </a:r>
              <a:r>
                <a:rPr lang="en-US" altLang="en-US" sz="2800" baseline="-10000">
                  <a:solidFill>
                    <a:schemeClr val="tx2"/>
                  </a:solidFill>
                  <a:latin typeface="Arial" panose="020B0604020202020204" pitchFamily="34" charset="0"/>
                </a:rPr>
                <a:t>  </a:t>
              </a:r>
              <a:r>
                <a:rPr lang="en-US" altLang="en-US" sz="2800">
                  <a:latin typeface="Arial" panose="020B0604020202020204" pitchFamily="34" charset="0"/>
                </a:rPr>
                <a:t>= </a:t>
              </a:r>
            </a:p>
          </p:txBody>
        </p:sp>
        <p:sp>
          <p:nvSpPr>
            <p:cNvPr id="45113" name="Rectangle 18">
              <a:extLst>
                <a:ext uri="{FF2B5EF4-FFF2-40B4-BE49-F238E27FC236}">
                  <a16:creationId xmlns:a16="http://schemas.microsoft.com/office/drawing/2014/main" id="{C5359CFC-F28E-804B-8D0F-DE6CD3451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8" y="1023"/>
              <a:ext cx="146" cy="21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aphicFrame>
          <p:nvGraphicFramePr>
            <p:cNvPr id="45060" name="Object 4">
              <a:extLst>
                <a:ext uri="{FF2B5EF4-FFF2-40B4-BE49-F238E27FC236}">
                  <a16:creationId xmlns:a16="http://schemas.microsoft.com/office/drawing/2014/main" id="{D084B10D-B4D5-8743-BA38-9CE1A948FA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76" y="964"/>
            <a:ext cx="662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23" name="Equation" r:id="rId4" imgW="5848350" imgH="2635250" progId="Equation.3">
                    <p:embed/>
                  </p:oleObj>
                </mc:Choice>
                <mc:Fallback>
                  <p:oleObj name="Equation" r:id="rId4" imgW="5848350" imgH="263525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6" y="964"/>
                          <a:ext cx="662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74">
            <a:extLst>
              <a:ext uri="{FF2B5EF4-FFF2-40B4-BE49-F238E27FC236}">
                <a16:creationId xmlns:a16="http://schemas.microsoft.com/office/drawing/2014/main" id="{A551B8A0-7AA4-E248-B847-5D39B8AC209A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713038"/>
            <a:ext cx="3276600" cy="3598862"/>
            <a:chOff x="576" y="1709"/>
            <a:chExt cx="2064" cy="2267"/>
          </a:xfrm>
        </p:grpSpPr>
        <p:sp>
          <p:nvSpPr>
            <p:cNvPr id="45089" name="Rectangle 9">
              <a:extLst>
                <a:ext uri="{FF2B5EF4-FFF2-40B4-BE49-F238E27FC236}">
                  <a16:creationId xmlns:a16="http://schemas.microsoft.com/office/drawing/2014/main" id="{869E9DAE-2887-9B43-AB33-64830858D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709"/>
              <a:ext cx="20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latin typeface="Arial" panose="020B0604020202020204" pitchFamily="34" charset="0"/>
                </a:rPr>
                <a:t>--Result 1:</a:t>
              </a:r>
              <a:r>
                <a:rPr lang="en-US" altLang="en-US" sz="2000">
                  <a:latin typeface="Arial" panose="020B0604020202020204" pitchFamily="34" charset="0"/>
                </a:rPr>
                <a:t>  Max. flaw size</a:t>
              </a:r>
            </a:p>
            <a:p>
              <a:r>
                <a:rPr lang="en-US" altLang="en-US" sz="2000">
                  <a:latin typeface="Arial" panose="020B0604020202020204" pitchFamily="34" charset="0"/>
                </a:rPr>
                <a:t>   dictates design stress.</a:t>
              </a:r>
            </a:p>
          </p:txBody>
        </p:sp>
        <p:grpSp>
          <p:nvGrpSpPr>
            <p:cNvPr id="45090" name="Group 30">
              <a:extLst>
                <a:ext uri="{FF2B5EF4-FFF2-40B4-BE49-F238E27FC236}">
                  <a16:creationId xmlns:a16="http://schemas.microsoft.com/office/drawing/2014/main" id="{F846634E-4913-3B4B-8B65-723B022204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7" y="2178"/>
              <a:ext cx="1542" cy="596"/>
              <a:chOff x="827" y="2178"/>
              <a:chExt cx="1542" cy="596"/>
            </a:xfrm>
          </p:grpSpPr>
          <p:sp>
            <p:nvSpPr>
              <p:cNvPr id="45105" name="Rectangle 19">
                <a:extLst>
                  <a:ext uri="{FF2B5EF4-FFF2-40B4-BE49-F238E27FC236}">
                    <a16:creationId xmlns:a16="http://schemas.microsoft.com/office/drawing/2014/main" id="{8702F9FE-0514-7448-A024-D776DCA7B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" y="2484"/>
                <a:ext cx="146" cy="210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06" name="Rectangle 21">
                <a:extLst>
                  <a:ext uri="{FF2B5EF4-FFF2-40B4-BE49-F238E27FC236}">
                    <a16:creationId xmlns:a16="http://schemas.microsoft.com/office/drawing/2014/main" id="{D61D7F63-1668-EE4D-AD8A-E9016A230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" y="2371"/>
                <a:ext cx="500" cy="210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107" name="Rectangle 23">
                <a:extLst>
                  <a:ext uri="{FF2B5EF4-FFF2-40B4-BE49-F238E27FC236}">
                    <a16:creationId xmlns:a16="http://schemas.microsoft.com/office/drawing/2014/main" id="{6E65012C-9EB0-B846-BE4B-B5F57B124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" y="2178"/>
                <a:ext cx="284" cy="247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08" name="Rectangle 25">
                <a:extLst>
                  <a:ext uri="{FF2B5EF4-FFF2-40B4-BE49-F238E27FC236}">
                    <a16:creationId xmlns:a16="http://schemas.microsoft.com/office/drawing/2014/main" id="{1FB92C18-FDFE-4F44-9733-74375B9AA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8" y="2504"/>
                <a:ext cx="372" cy="247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aphicFrame>
            <p:nvGraphicFramePr>
              <p:cNvPr id="45059" name="Object 3">
                <a:extLst>
                  <a:ext uri="{FF2B5EF4-FFF2-40B4-BE49-F238E27FC236}">
                    <a16:creationId xmlns:a16="http://schemas.microsoft.com/office/drawing/2014/main" id="{AE79C74B-9EDD-9045-981A-514D4B796B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1" y="2185"/>
              <a:ext cx="1538" cy="5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124" name="Equation" r:id="rId6" imgW="13747750" imgH="5264150" progId="Equation.3">
                      <p:embed/>
                    </p:oleObj>
                  </mc:Choice>
                  <mc:Fallback>
                    <p:oleObj name="Equation" r:id="rId6" imgW="13747750" imgH="5264150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1" y="2185"/>
                            <a:ext cx="1538" cy="5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5091" name="Rectangle 45">
              <a:extLst>
                <a:ext uri="{FF2B5EF4-FFF2-40B4-BE49-F238E27FC236}">
                  <a16:creationId xmlns:a16="http://schemas.microsoft.com/office/drawing/2014/main" id="{F2E7EE23-5CD8-DB49-9F2B-D0D9E22C8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" y="2808"/>
              <a:ext cx="13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77"/>
                  </a:solidFill>
                  <a:latin typeface="Symbol" pitchFamily="2" charset="2"/>
                </a:rPr>
                <a:t>s</a:t>
              </a:r>
              <a:endParaRPr lang="en-US" altLang="en-US"/>
            </a:p>
          </p:txBody>
        </p:sp>
        <p:grpSp>
          <p:nvGrpSpPr>
            <p:cNvPr id="45092" name="Group 73">
              <a:extLst>
                <a:ext uri="{FF2B5EF4-FFF2-40B4-BE49-F238E27FC236}">
                  <a16:creationId xmlns:a16="http://schemas.microsoft.com/office/drawing/2014/main" id="{83390406-B206-4140-B617-1CA58DA990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" y="2960"/>
              <a:ext cx="1680" cy="1016"/>
              <a:chOff x="784" y="2960"/>
              <a:chExt cx="1680" cy="1016"/>
            </a:xfrm>
          </p:grpSpPr>
          <p:sp>
            <p:nvSpPr>
              <p:cNvPr id="45093" name="Freeform 35">
                <a:extLst>
                  <a:ext uri="{FF2B5EF4-FFF2-40B4-BE49-F238E27FC236}">
                    <a16:creationId xmlns:a16="http://schemas.microsoft.com/office/drawing/2014/main" id="{006670CF-4E74-D249-920E-4BAF2E572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" y="3056"/>
                <a:ext cx="1096" cy="664"/>
              </a:xfrm>
              <a:custGeom>
                <a:avLst/>
                <a:gdLst>
                  <a:gd name="T0" fmla="*/ 0 w 1096"/>
                  <a:gd name="T1" fmla="*/ 72 h 664"/>
                  <a:gd name="T2" fmla="*/ 24 w 1096"/>
                  <a:gd name="T3" fmla="*/ 48 h 664"/>
                  <a:gd name="T4" fmla="*/ 128 w 1096"/>
                  <a:gd name="T5" fmla="*/ 24 h 664"/>
                  <a:gd name="T6" fmla="*/ 416 w 1096"/>
                  <a:gd name="T7" fmla="*/ 0 h 664"/>
                  <a:gd name="T8" fmla="*/ 704 w 1096"/>
                  <a:gd name="T9" fmla="*/ 24 h 664"/>
                  <a:gd name="T10" fmla="*/ 880 w 1096"/>
                  <a:gd name="T11" fmla="*/ 56 h 664"/>
                  <a:gd name="T12" fmla="*/ 1000 w 1096"/>
                  <a:gd name="T13" fmla="*/ 128 h 664"/>
                  <a:gd name="T14" fmla="*/ 1040 w 1096"/>
                  <a:gd name="T15" fmla="*/ 232 h 664"/>
                  <a:gd name="T16" fmla="*/ 1072 w 1096"/>
                  <a:gd name="T17" fmla="*/ 344 h 664"/>
                  <a:gd name="T18" fmla="*/ 1096 w 1096"/>
                  <a:gd name="T19" fmla="*/ 496 h 664"/>
                  <a:gd name="T20" fmla="*/ 1080 w 1096"/>
                  <a:gd name="T21" fmla="*/ 584 h 664"/>
                  <a:gd name="T22" fmla="*/ 1056 w 1096"/>
                  <a:gd name="T23" fmla="*/ 632 h 664"/>
                  <a:gd name="T24" fmla="*/ 1032 w 1096"/>
                  <a:gd name="T25" fmla="*/ 656 h 664"/>
                  <a:gd name="T26" fmla="*/ 952 w 1096"/>
                  <a:gd name="T27" fmla="*/ 664 h 664"/>
                  <a:gd name="T28" fmla="*/ 736 w 1096"/>
                  <a:gd name="T29" fmla="*/ 648 h 664"/>
                  <a:gd name="T30" fmla="*/ 528 w 1096"/>
                  <a:gd name="T31" fmla="*/ 616 h 664"/>
                  <a:gd name="T32" fmla="*/ 360 w 1096"/>
                  <a:gd name="T33" fmla="*/ 552 h 664"/>
                  <a:gd name="T34" fmla="*/ 200 w 1096"/>
                  <a:gd name="T35" fmla="*/ 448 h 664"/>
                  <a:gd name="T36" fmla="*/ 112 w 1096"/>
                  <a:gd name="T37" fmla="*/ 344 h 664"/>
                  <a:gd name="T38" fmla="*/ 8 w 1096"/>
                  <a:gd name="T39" fmla="*/ 168 h 664"/>
                  <a:gd name="T40" fmla="*/ 0 w 1096"/>
                  <a:gd name="T41" fmla="*/ 72 h 66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096"/>
                  <a:gd name="T64" fmla="*/ 0 h 664"/>
                  <a:gd name="T65" fmla="*/ 1096 w 1096"/>
                  <a:gd name="T66" fmla="*/ 664 h 66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096" h="664">
                    <a:moveTo>
                      <a:pt x="0" y="72"/>
                    </a:moveTo>
                    <a:lnTo>
                      <a:pt x="24" y="48"/>
                    </a:lnTo>
                    <a:lnTo>
                      <a:pt x="128" y="24"/>
                    </a:lnTo>
                    <a:lnTo>
                      <a:pt x="416" y="0"/>
                    </a:lnTo>
                    <a:lnTo>
                      <a:pt x="704" y="24"/>
                    </a:lnTo>
                    <a:lnTo>
                      <a:pt x="880" y="56"/>
                    </a:lnTo>
                    <a:lnTo>
                      <a:pt x="1000" y="128"/>
                    </a:lnTo>
                    <a:lnTo>
                      <a:pt x="1040" y="232"/>
                    </a:lnTo>
                    <a:lnTo>
                      <a:pt x="1072" y="344"/>
                    </a:lnTo>
                    <a:lnTo>
                      <a:pt x="1096" y="496"/>
                    </a:lnTo>
                    <a:lnTo>
                      <a:pt x="1080" y="584"/>
                    </a:lnTo>
                    <a:lnTo>
                      <a:pt x="1056" y="632"/>
                    </a:lnTo>
                    <a:lnTo>
                      <a:pt x="1032" y="656"/>
                    </a:lnTo>
                    <a:lnTo>
                      <a:pt x="952" y="664"/>
                    </a:lnTo>
                    <a:lnTo>
                      <a:pt x="736" y="648"/>
                    </a:lnTo>
                    <a:lnTo>
                      <a:pt x="528" y="616"/>
                    </a:lnTo>
                    <a:lnTo>
                      <a:pt x="360" y="552"/>
                    </a:lnTo>
                    <a:lnTo>
                      <a:pt x="200" y="448"/>
                    </a:lnTo>
                    <a:lnTo>
                      <a:pt x="112" y="344"/>
                    </a:lnTo>
                    <a:lnTo>
                      <a:pt x="8" y="168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094" name="Freeform 51">
                <a:extLst>
                  <a:ext uri="{FF2B5EF4-FFF2-40B4-BE49-F238E27FC236}">
                    <a16:creationId xmlns:a16="http://schemas.microsoft.com/office/drawing/2014/main" id="{D80642AA-F3CA-6346-B5D4-8126037B5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3114"/>
                <a:ext cx="1074" cy="618"/>
              </a:xfrm>
              <a:custGeom>
                <a:avLst/>
                <a:gdLst>
                  <a:gd name="T0" fmla="*/ 0 w 1074"/>
                  <a:gd name="T1" fmla="*/ 0 h 618"/>
                  <a:gd name="T2" fmla="*/ 60 w 1074"/>
                  <a:gd name="T3" fmla="*/ 222 h 618"/>
                  <a:gd name="T4" fmla="*/ 270 w 1074"/>
                  <a:gd name="T5" fmla="*/ 438 h 618"/>
                  <a:gd name="T6" fmla="*/ 522 w 1074"/>
                  <a:gd name="T7" fmla="*/ 558 h 618"/>
                  <a:gd name="T8" fmla="*/ 1074 w 1074"/>
                  <a:gd name="T9" fmla="*/ 618 h 6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4"/>
                  <a:gd name="T16" fmla="*/ 0 h 618"/>
                  <a:gd name="T17" fmla="*/ 1074 w 1074"/>
                  <a:gd name="T18" fmla="*/ 618 h 6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4" h="618">
                    <a:moveTo>
                      <a:pt x="0" y="0"/>
                    </a:moveTo>
                    <a:cubicBezTo>
                      <a:pt x="7" y="74"/>
                      <a:pt x="15" y="149"/>
                      <a:pt x="60" y="222"/>
                    </a:cubicBezTo>
                    <a:cubicBezTo>
                      <a:pt x="105" y="295"/>
                      <a:pt x="193" y="382"/>
                      <a:pt x="270" y="438"/>
                    </a:cubicBezTo>
                    <a:cubicBezTo>
                      <a:pt x="347" y="494"/>
                      <a:pt x="388" y="528"/>
                      <a:pt x="522" y="558"/>
                    </a:cubicBezTo>
                    <a:cubicBezTo>
                      <a:pt x="656" y="588"/>
                      <a:pt x="865" y="603"/>
                      <a:pt x="1074" y="618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5095" name="Group 39">
                <a:extLst>
                  <a:ext uri="{FF2B5EF4-FFF2-40B4-BE49-F238E27FC236}">
                    <a16:creationId xmlns:a16="http://schemas.microsoft.com/office/drawing/2014/main" id="{357BA5F0-EF8E-DD45-9E4C-0F0C5ECEC7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4" y="2960"/>
                <a:ext cx="96" cy="968"/>
                <a:chOff x="784" y="2960"/>
                <a:chExt cx="96" cy="968"/>
              </a:xfrm>
            </p:grpSpPr>
            <p:sp>
              <p:nvSpPr>
                <p:cNvPr id="45103" name="Freeform 37">
                  <a:extLst>
                    <a:ext uri="{FF2B5EF4-FFF2-40B4-BE49-F238E27FC236}">
                      <a16:creationId xmlns:a16="http://schemas.microsoft.com/office/drawing/2014/main" id="{F3E50152-C061-354D-846B-BB03D6536B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" y="2960"/>
                  <a:ext cx="96" cy="104"/>
                </a:xfrm>
                <a:custGeom>
                  <a:avLst/>
                  <a:gdLst>
                    <a:gd name="T0" fmla="*/ 48 w 96"/>
                    <a:gd name="T1" fmla="*/ 0 h 104"/>
                    <a:gd name="T2" fmla="*/ 96 w 96"/>
                    <a:gd name="T3" fmla="*/ 104 h 104"/>
                    <a:gd name="T4" fmla="*/ 48 w 96"/>
                    <a:gd name="T5" fmla="*/ 72 h 104"/>
                    <a:gd name="T6" fmla="*/ 0 w 96"/>
                    <a:gd name="T7" fmla="*/ 104 h 104"/>
                    <a:gd name="T8" fmla="*/ 48 w 96"/>
                    <a:gd name="T9" fmla="*/ 0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104"/>
                    <a:gd name="T17" fmla="*/ 96 w 96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104">
                      <a:moveTo>
                        <a:pt x="48" y="0"/>
                      </a:moveTo>
                      <a:lnTo>
                        <a:pt x="96" y="104"/>
                      </a:lnTo>
                      <a:lnTo>
                        <a:pt x="48" y="72"/>
                      </a:lnTo>
                      <a:lnTo>
                        <a:pt x="0" y="104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5104" name="Line 38">
                  <a:extLst>
                    <a:ext uri="{FF2B5EF4-FFF2-40B4-BE49-F238E27FC236}">
                      <a16:creationId xmlns:a16="http://schemas.microsoft.com/office/drawing/2014/main" id="{CDFF1C22-8C66-6746-A81B-DF89C9B0B5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32" y="3032"/>
                  <a:ext cx="1" cy="89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5096" name="Group 42">
                <a:extLst>
                  <a:ext uri="{FF2B5EF4-FFF2-40B4-BE49-F238E27FC236}">
                    <a16:creationId xmlns:a16="http://schemas.microsoft.com/office/drawing/2014/main" id="{91832F00-D206-0949-9EB7-6205657E5B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4" y="3880"/>
                <a:ext cx="1640" cy="96"/>
                <a:chOff x="824" y="3880"/>
                <a:chExt cx="1640" cy="96"/>
              </a:xfrm>
            </p:grpSpPr>
            <p:sp>
              <p:nvSpPr>
                <p:cNvPr id="45101" name="Freeform 40">
                  <a:extLst>
                    <a:ext uri="{FF2B5EF4-FFF2-40B4-BE49-F238E27FC236}">
                      <a16:creationId xmlns:a16="http://schemas.microsoft.com/office/drawing/2014/main" id="{6D9F639E-F277-5E4C-A96A-63FD87BC22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" y="3880"/>
                  <a:ext cx="104" cy="96"/>
                </a:xfrm>
                <a:custGeom>
                  <a:avLst/>
                  <a:gdLst>
                    <a:gd name="T0" fmla="*/ 104 w 104"/>
                    <a:gd name="T1" fmla="*/ 48 h 96"/>
                    <a:gd name="T2" fmla="*/ 0 w 104"/>
                    <a:gd name="T3" fmla="*/ 96 h 96"/>
                    <a:gd name="T4" fmla="*/ 32 w 104"/>
                    <a:gd name="T5" fmla="*/ 48 h 96"/>
                    <a:gd name="T6" fmla="*/ 0 w 104"/>
                    <a:gd name="T7" fmla="*/ 0 h 96"/>
                    <a:gd name="T8" fmla="*/ 104 w 104"/>
                    <a:gd name="T9" fmla="*/ 48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4"/>
                    <a:gd name="T16" fmla="*/ 0 h 96"/>
                    <a:gd name="T17" fmla="*/ 104 w 104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4" h="96">
                      <a:moveTo>
                        <a:pt x="104" y="48"/>
                      </a:moveTo>
                      <a:lnTo>
                        <a:pt x="0" y="96"/>
                      </a:lnTo>
                      <a:lnTo>
                        <a:pt x="32" y="48"/>
                      </a:lnTo>
                      <a:lnTo>
                        <a:pt x="0" y="0"/>
                      </a:lnTo>
                      <a:lnTo>
                        <a:pt x="104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5102" name="Line 41">
                  <a:extLst>
                    <a:ext uri="{FF2B5EF4-FFF2-40B4-BE49-F238E27FC236}">
                      <a16:creationId xmlns:a16="http://schemas.microsoft.com/office/drawing/2014/main" id="{132BE6FE-0662-0446-BF65-2D5FB33A5B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4" y="3928"/>
                  <a:ext cx="1568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097" name="Rectangle 43">
                <a:extLst>
                  <a:ext uri="{FF2B5EF4-FFF2-40B4-BE49-F238E27FC236}">
                    <a16:creationId xmlns:a16="http://schemas.microsoft.com/office/drawing/2014/main" id="{33E9AC82-FC14-F24B-8C01-8C16913E3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640"/>
                <a:ext cx="349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i="1">
                    <a:solidFill>
                      <a:srgbClr val="006600"/>
                    </a:solidFill>
                    <a:latin typeface="Arial" panose="020B0604020202020204" pitchFamily="34" charset="0"/>
                  </a:rPr>
                  <a:t>a</a:t>
                </a:r>
                <a:r>
                  <a:rPr lang="en-US" altLang="en-US" i="1" baseline="-25000">
                    <a:solidFill>
                      <a:srgbClr val="006600"/>
                    </a:solidFill>
                    <a:latin typeface="Arial" panose="020B0604020202020204" pitchFamily="34" charset="0"/>
                  </a:rPr>
                  <a:t>max</a:t>
                </a:r>
                <a:endParaRPr lang="en-US" altLang="en-US" i="1">
                  <a:latin typeface="Arial" panose="020B0604020202020204" pitchFamily="34" charset="0"/>
                </a:endParaRPr>
              </a:p>
            </p:txBody>
          </p:sp>
          <p:sp>
            <p:nvSpPr>
              <p:cNvPr id="45098" name="Rectangle 48">
                <a:extLst>
                  <a:ext uri="{FF2B5EF4-FFF2-40B4-BE49-F238E27FC236}">
                    <a16:creationId xmlns:a16="http://schemas.microsoft.com/office/drawing/2014/main" id="{53A1E643-93C1-5D46-8DCF-8676F986C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3544"/>
                <a:ext cx="20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no 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099" name="Rectangle 49">
                <a:extLst>
                  <a:ext uri="{FF2B5EF4-FFF2-40B4-BE49-F238E27FC236}">
                    <a16:creationId xmlns:a16="http://schemas.microsoft.com/office/drawing/2014/main" id="{7A7C2B51-475D-904D-9EB7-F6EF727E0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8" y="3712"/>
                <a:ext cx="48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fracture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100" name="Rectangle 50">
                <a:extLst>
                  <a:ext uri="{FF2B5EF4-FFF2-40B4-BE49-F238E27FC236}">
                    <a16:creationId xmlns:a16="http://schemas.microsoft.com/office/drawing/2014/main" id="{AD7FAF9F-5060-9A4C-BBED-7348DFFAC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6" y="3312"/>
                <a:ext cx="48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rPr>
                  <a:t>fracture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Group 75">
            <a:extLst>
              <a:ext uri="{FF2B5EF4-FFF2-40B4-BE49-F238E27FC236}">
                <a16:creationId xmlns:a16="http://schemas.microsoft.com/office/drawing/2014/main" id="{390A0896-38A4-1C46-A56C-0774E63A2DFD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711450"/>
            <a:ext cx="3429000" cy="3613150"/>
            <a:chOff x="3120" y="1708"/>
            <a:chExt cx="2160" cy="2276"/>
          </a:xfrm>
        </p:grpSpPr>
        <p:sp>
          <p:nvSpPr>
            <p:cNvPr id="45068" name="Rectangle 10">
              <a:extLst>
                <a:ext uri="{FF2B5EF4-FFF2-40B4-BE49-F238E27FC236}">
                  <a16:creationId xmlns:a16="http://schemas.microsoft.com/office/drawing/2014/main" id="{CAA2BA79-AE4C-B445-916C-AFA781250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708"/>
              <a:ext cx="2160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latin typeface="Arial" panose="020B0604020202020204" pitchFamily="34" charset="0"/>
                </a:rPr>
                <a:t>--Result 2:</a:t>
              </a:r>
              <a:r>
                <a:rPr lang="en-US" altLang="en-US" sz="2000">
                  <a:latin typeface="Arial" panose="020B0604020202020204" pitchFamily="34" charset="0"/>
                </a:rPr>
                <a:t>  Design stress</a:t>
              </a:r>
            </a:p>
            <a:p>
              <a:r>
                <a:rPr lang="en-US" altLang="en-US" sz="2000">
                  <a:latin typeface="Arial" panose="020B0604020202020204" pitchFamily="34" charset="0"/>
                </a:rPr>
                <a:t>    dictates max. flaw size.</a:t>
              </a:r>
            </a:p>
          </p:txBody>
        </p:sp>
        <p:grpSp>
          <p:nvGrpSpPr>
            <p:cNvPr id="45069" name="Group 28">
              <a:extLst>
                <a:ext uri="{FF2B5EF4-FFF2-40B4-BE49-F238E27FC236}">
                  <a16:creationId xmlns:a16="http://schemas.microsoft.com/office/drawing/2014/main" id="{63238D2B-C716-0543-B22C-76B54B7FE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8" y="2119"/>
              <a:ext cx="1581" cy="655"/>
              <a:chOff x="3288" y="2119"/>
              <a:chExt cx="1581" cy="655"/>
            </a:xfrm>
          </p:grpSpPr>
          <p:sp>
            <p:nvSpPr>
              <p:cNvPr id="45085" name="Rectangle 20">
                <a:extLst>
                  <a:ext uri="{FF2B5EF4-FFF2-40B4-BE49-F238E27FC236}">
                    <a16:creationId xmlns:a16="http://schemas.microsoft.com/office/drawing/2014/main" id="{1D9C9A3E-6892-B94E-9C70-FD3AB9A3D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8" y="2497"/>
                <a:ext cx="146" cy="210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086" name="Rectangle 22">
                <a:extLst>
                  <a:ext uri="{FF2B5EF4-FFF2-40B4-BE49-F238E27FC236}">
                    <a16:creationId xmlns:a16="http://schemas.microsoft.com/office/drawing/2014/main" id="{30FF1ABB-6013-094A-A80D-F7AAA7D95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371"/>
                <a:ext cx="372" cy="247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087" name="Rectangle 24">
                <a:extLst>
                  <a:ext uri="{FF2B5EF4-FFF2-40B4-BE49-F238E27FC236}">
                    <a16:creationId xmlns:a16="http://schemas.microsoft.com/office/drawing/2014/main" id="{B8555C91-F3F2-CD4C-A86E-E00D2BDC8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2201"/>
                <a:ext cx="284" cy="247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088" name="Rectangle 26">
                <a:extLst>
                  <a:ext uri="{FF2B5EF4-FFF2-40B4-BE49-F238E27FC236}">
                    <a16:creationId xmlns:a16="http://schemas.microsoft.com/office/drawing/2014/main" id="{394D4CFF-6F10-4142-9E31-EBADCFF2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2494"/>
                <a:ext cx="510" cy="219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6699FF"/>
                  </a:solidFill>
                  <a:latin typeface="Arial" panose="020B0604020202020204" pitchFamily="34" charset="0"/>
                </a:endParaRPr>
              </a:p>
            </p:txBody>
          </p:sp>
          <p:graphicFrame>
            <p:nvGraphicFramePr>
              <p:cNvPr id="45058" name="Object 2">
                <a:extLst>
                  <a:ext uri="{FF2B5EF4-FFF2-40B4-BE49-F238E27FC236}">
                    <a16:creationId xmlns:a16="http://schemas.microsoft.com/office/drawing/2014/main" id="{DB526F3F-527F-7644-8684-6253E4D07E3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15" y="2119"/>
              <a:ext cx="1554" cy="6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5125" name="Equation" r:id="rId8" imgW="14922500" imgH="6292850" progId="Equation.3">
                      <p:embed/>
                    </p:oleObj>
                  </mc:Choice>
                  <mc:Fallback>
                    <p:oleObj name="Equation" r:id="rId8" imgW="14922500" imgH="6292850" progId="Equation.3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" y="2119"/>
                            <a:ext cx="1554" cy="6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070" name="Group 72">
              <a:extLst>
                <a:ext uri="{FF2B5EF4-FFF2-40B4-BE49-F238E27FC236}">
                  <a16:creationId xmlns:a16="http://schemas.microsoft.com/office/drawing/2014/main" id="{B8E61C33-9389-C74B-B22C-796B61FCD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2" y="2728"/>
              <a:ext cx="1680" cy="1256"/>
              <a:chOff x="3192" y="2728"/>
              <a:chExt cx="1680" cy="1256"/>
            </a:xfrm>
          </p:grpSpPr>
          <p:sp>
            <p:nvSpPr>
              <p:cNvPr id="45071" name="Freeform 55">
                <a:extLst>
                  <a:ext uri="{FF2B5EF4-FFF2-40B4-BE49-F238E27FC236}">
                    <a16:creationId xmlns:a16="http://schemas.microsoft.com/office/drawing/2014/main" id="{5F5D6BC6-F4DD-DC46-A76A-974FBC9A9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2" y="3040"/>
                <a:ext cx="1016" cy="728"/>
              </a:xfrm>
              <a:custGeom>
                <a:avLst/>
                <a:gdLst>
                  <a:gd name="T0" fmla="*/ 0 w 1016"/>
                  <a:gd name="T1" fmla="*/ 24 h 728"/>
                  <a:gd name="T2" fmla="*/ 48 w 1016"/>
                  <a:gd name="T3" fmla="*/ 8 h 728"/>
                  <a:gd name="T4" fmla="*/ 200 w 1016"/>
                  <a:gd name="T5" fmla="*/ 0 h 728"/>
                  <a:gd name="T6" fmla="*/ 448 w 1016"/>
                  <a:gd name="T7" fmla="*/ 8 h 728"/>
                  <a:gd name="T8" fmla="*/ 688 w 1016"/>
                  <a:gd name="T9" fmla="*/ 32 h 728"/>
                  <a:gd name="T10" fmla="*/ 848 w 1016"/>
                  <a:gd name="T11" fmla="*/ 104 h 728"/>
                  <a:gd name="T12" fmla="*/ 944 w 1016"/>
                  <a:gd name="T13" fmla="*/ 176 h 728"/>
                  <a:gd name="T14" fmla="*/ 1008 w 1016"/>
                  <a:gd name="T15" fmla="*/ 304 h 728"/>
                  <a:gd name="T16" fmla="*/ 1016 w 1016"/>
                  <a:gd name="T17" fmla="*/ 416 h 728"/>
                  <a:gd name="T18" fmla="*/ 1016 w 1016"/>
                  <a:gd name="T19" fmla="*/ 480 h 728"/>
                  <a:gd name="T20" fmla="*/ 992 w 1016"/>
                  <a:gd name="T21" fmla="*/ 616 h 728"/>
                  <a:gd name="T22" fmla="*/ 952 w 1016"/>
                  <a:gd name="T23" fmla="*/ 664 h 728"/>
                  <a:gd name="T24" fmla="*/ 904 w 1016"/>
                  <a:gd name="T25" fmla="*/ 704 h 728"/>
                  <a:gd name="T26" fmla="*/ 872 w 1016"/>
                  <a:gd name="T27" fmla="*/ 728 h 728"/>
                  <a:gd name="T28" fmla="*/ 792 w 1016"/>
                  <a:gd name="T29" fmla="*/ 720 h 728"/>
                  <a:gd name="T30" fmla="*/ 608 w 1016"/>
                  <a:gd name="T31" fmla="*/ 704 h 728"/>
                  <a:gd name="T32" fmla="*/ 472 w 1016"/>
                  <a:gd name="T33" fmla="*/ 680 h 728"/>
                  <a:gd name="T34" fmla="*/ 384 w 1016"/>
                  <a:gd name="T35" fmla="*/ 648 h 728"/>
                  <a:gd name="T36" fmla="*/ 280 w 1016"/>
                  <a:gd name="T37" fmla="*/ 576 h 728"/>
                  <a:gd name="T38" fmla="*/ 168 w 1016"/>
                  <a:gd name="T39" fmla="*/ 464 h 728"/>
                  <a:gd name="T40" fmla="*/ 88 w 1016"/>
                  <a:gd name="T41" fmla="*/ 344 h 728"/>
                  <a:gd name="T42" fmla="*/ 40 w 1016"/>
                  <a:gd name="T43" fmla="*/ 200 h 728"/>
                  <a:gd name="T44" fmla="*/ 8 w 1016"/>
                  <a:gd name="T45" fmla="*/ 80 h 728"/>
                  <a:gd name="T46" fmla="*/ 0 w 1016"/>
                  <a:gd name="T47" fmla="*/ 24 h 72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016"/>
                  <a:gd name="T73" fmla="*/ 0 h 728"/>
                  <a:gd name="T74" fmla="*/ 1016 w 1016"/>
                  <a:gd name="T75" fmla="*/ 728 h 72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016" h="728">
                    <a:moveTo>
                      <a:pt x="0" y="24"/>
                    </a:moveTo>
                    <a:lnTo>
                      <a:pt x="48" y="8"/>
                    </a:lnTo>
                    <a:lnTo>
                      <a:pt x="200" y="0"/>
                    </a:lnTo>
                    <a:lnTo>
                      <a:pt x="448" y="8"/>
                    </a:lnTo>
                    <a:lnTo>
                      <a:pt x="688" y="32"/>
                    </a:lnTo>
                    <a:lnTo>
                      <a:pt x="848" y="104"/>
                    </a:lnTo>
                    <a:lnTo>
                      <a:pt x="944" y="176"/>
                    </a:lnTo>
                    <a:lnTo>
                      <a:pt x="1008" y="304"/>
                    </a:lnTo>
                    <a:lnTo>
                      <a:pt x="1016" y="416"/>
                    </a:lnTo>
                    <a:lnTo>
                      <a:pt x="1016" y="480"/>
                    </a:lnTo>
                    <a:lnTo>
                      <a:pt x="992" y="616"/>
                    </a:lnTo>
                    <a:lnTo>
                      <a:pt x="952" y="664"/>
                    </a:lnTo>
                    <a:lnTo>
                      <a:pt x="904" y="704"/>
                    </a:lnTo>
                    <a:lnTo>
                      <a:pt x="872" y="728"/>
                    </a:lnTo>
                    <a:lnTo>
                      <a:pt x="792" y="720"/>
                    </a:lnTo>
                    <a:lnTo>
                      <a:pt x="608" y="704"/>
                    </a:lnTo>
                    <a:lnTo>
                      <a:pt x="472" y="680"/>
                    </a:lnTo>
                    <a:lnTo>
                      <a:pt x="384" y="648"/>
                    </a:lnTo>
                    <a:lnTo>
                      <a:pt x="280" y="576"/>
                    </a:lnTo>
                    <a:lnTo>
                      <a:pt x="168" y="464"/>
                    </a:lnTo>
                    <a:lnTo>
                      <a:pt x="88" y="344"/>
                    </a:lnTo>
                    <a:lnTo>
                      <a:pt x="40" y="200"/>
                    </a:lnTo>
                    <a:lnTo>
                      <a:pt x="8" y="8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072" name="Freeform 71">
                <a:extLst>
                  <a:ext uri="{FF2B5EF4-FFF2-40B4-BE49-F238E27FC236}">
                    <a16:creationId xmlns:a16="http://schemas.microsoft.com/office/drawing/2014/main" id="{50F69987-07DC-7543-AA56-E7FE26D50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8" y="3048"/>
                <a:ext cx="936" cy="726"/>
              </a:xfrm>
              <a:custGeom>
                <a:avLst/>
                <a:gdLst>
                  <a:gd name="T0" fmla="*/ 0 w 936"/>
                  <a:gd name="T1" fmla="*/ 0 h 726"/>
                  <a:gd name="T2" fmla="*/ 60 w 936"/>
                  <a:gd name="T3" fmla="*/ 258 h 726"/>
                  <a:gd name="T4" fmla="*/ 180 w 936"/>
                  <a:gd name="T5" fmla="*/ 474 h 726"/>
                  <a:gd name="T6" fmla="*/ 426 w 936"/>
                  <a:gd name="T7" fmla="*/ 660 h 726"/>
                  <a:gd name="T8" fmla="*/ 936 w 936"/>
                  <a:gd name="T9" fmla="*/ 726 h 7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6"/>
                  <a:gd name="T16" fmla="*/ 0 h 726"/>
                  <a:gd name="T17" fmla="*/ 936 w 936"/>
                  <a:gd name="T18" fmla="*/ 726 h 7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6" h="726">
                    <a:moveTo>
                      <a:pt x="0" y="0"/>
                    </a:moveTo>
                    <a:cubicBezTo>
                      <a:pt x="15" y="89"/>
                      <a:pt x="30" y="179"/>
                      <a:pt x="60" y="258"/>
                    </a:cubicBezTo>
                    <a:cubicBezTo>
                      <a:pt x="90" y="337"/>
                      <a:pt x="119" y="407"/>
                      <a:pt x="180" y="474"/>
                    </a:cubicBezTo>
                    <a:cubicBezTo>
                      <a:pt x="241" y="541"/>
                      <a:pt x="300" y="618"/>
                      <a:pt x="426" y="660"/>
                    </a:cubicBezTo>
                    <a:cubicBezTo>
                      <a:pt x="552" y="702"/>
                      <a:pt x="744" y="714"/>
                      <a:pt x="936" y="72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45073" name="Group 59">
                <a:extLst>
                  <a:ext uri="{FF2B5EF4-FFF2-40B4-BE49-F238E27FC236}">
                    <a16:creationId xmlns:a16="http://schemas.microsoft.com/office/drawing/2014/main" id="{C41B28E1-BC56-E445-BB9D-1A5E168566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2" y="2960"/>
                <a:ext cx="96" cy="976"/>
                <a:chOff x="3192" y="2960"/>
                <a:chExt cx="96" cy="976"/>
              </a:xfrm>
            </p:grpSpPr>
            <p:sp>
              <p:nvSpPr>
                <p:cNvPr id="45083" name="Freeform 57">
                  <a:extLst>
                    <a:ext uri="{FF2B5EF4-FFF2-40B4-BE49-F238E27FC236}">
                      <a16:creationId xmlns:a16="http://schemas.microsoft.com/office/drawing/2014/main" id="{A98D0BF5-E2E3-194A-89F1-B8445C35C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2" y="2960"/>
                  <a:ext cx="96" cy="104"/>
                </a:xfrm>
                <a:custGeom>
                  <a:avLst/>
                  <a:gdLst>
                    <a:gd name="T0" fmla="*/ 48 w 96"/>
                    <a:gd name="T1" fmla="*/ 0 h 104"/>
                    <a:gd name="T2" fmla="*/ 96 w 96"/>
                    <a:gd name="T3" fmla="*/ 104 h 104"/>
                    <a:gd name="T4" fmla="*/ 48 w 96"/>
                    <a:gd name="T5" fmla="*/ 72 h 104"/>
                    <a:gd name="T6" fmla="*/ 0 w 96"/>
                    <a:gd name="T7" fmla="*/ 104 h 104"/>
                    <a:gd name="T8" fmla="*/ 48 w 96"/>
                    <a:gd name="T9" fmla="*/ 0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104"/>
                    <a:gd name="T17" fmla="*/ 96 w 96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104">
                      <a:moveTo>
                        <a:pt x="48" y="0"/>
                      </a:moveTo>
                      <a:lnTo>
                        <a:pt x="96" y="104"/>
                      </a:lnTo>
                      <a:lnTo>
                        <a:pt x="48" y="72"/>
                      </a:lnTo>
                      <a:lnTo>
                        <a:pt x="0" y="104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5084" name="Line 58">
                  <a:extLst>
                    <a:ext uri="{FF2B5EF4-FFF2-40B4-BE49-F238E27FC236}">
                      <a16:creationId xmlns:a16="http://schemas.microsoft.com/office/drawing/2014/main" id="{B47B8461-33D6-6E4D-AF73-147E938007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40" y="3032"/>
                  <a:ext cx="1" cy="904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5074" name="Group 62">
                <a:extLst>
                  <a:ext uri="{FF2B5EF4-FFF2-40B4-BE49-F238E27FC236}">
                    <a16:creationId xmlns:a16="http://schemas.microsoft.com/office/drawing/2014/main" id="{518051C9-EF52-6C4A-9CB7-3472FA00F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32" y="3888"/>
                <a:ext cx="1640" cy="96"/>
                <a:chOff x="3232" y="3888"/>
                <a:chExt cx="1640" cy="96"/>
              </a:xfrm>
            </p:grpSpPr>
            <p:sp>
              <p:nvSpPr>
                <p:cNvPr id="45081" name="Freeform 60">
                  <a:extLst>
                    <a:ext uri="{FF2B5EF4-FFF2-40B4-BE49-F238E27FC236}">
                      <a16:creationId xmlns:a16="http://schemas.microsoft.com/office/drawing/2014/main" id="{BD591178-5F20-154E-AE35-893C6A26C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8" y="3888"/>
                  <a:ext cx="104" cy="96"/>
                </a:xfrm>
                <a:custGeom>
                  <a:avLst/>
                  <a:gdLst>
                    <a:gd name="T0" fmla="*/ 104 w 104"/>
                    <a:gd name="T1" fmla="*/ 48 h 96"/>
                    <a:gd name="T2" fmla="*/ 0 w 104"/>
                    <a:gd name="T3" fmla="*/ 96 h 96"/>
                    <a:gd name="T4" fmla="*/ 32 w 104"/>
                    <a:gd name="T5" fmla="*/ 48 h 96"/>
                    <a:gd name="T6" fmla="*/ 0 w 104"/>
                    <a:gd name="T7" fmla="*/ 0 h 96"/>
                    <a:gd name="T8" fmla="*/ 104 w 104"/>
                    <a:gd name="T9" fmla="*/ 48 h 9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4"/>
                    <a:gd name="T16" fmla="*/ 0 h 96"/>
                    <a:gd name="T17" fmla="*/ 104 w 104"/>
                    <a:gd name="T18" fmla="*/ 96 h 9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4" h="96">
                      <a:moveTo>
                        <a:pt x="104" y="48"/>
                      </a:moveTo>
                      <a:lnTo>
                        <a:pt x="0" y="96"/>
                      </a:lnTo>
                      <a:lnTo>
                        <a:pt x="32" y="48"/>
                      </a:lnTo>
                      <a:lnTo>
                        <a:pt x="0" y="0"/>
                      </a:lnTo>
                      <a:lnTo>
                        <a:pt x="104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5082" name="Line 61">
                  <a:extLst>
                    <a:ext uri="{FF2B5EF4-FFF2-40B4-BE49-F238E27FC236}">
                      <a16:creationId xmlns:a16="http://schemas.microsoft.com/office/drawing/2014/main" id="{DB57AC6A-43DC-9A49-B5E7-76409FCC90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32" y="3936"/>
                  <a:ext cx="1568" cy="1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5075" name="Rectangle 63">
                <a:extLst>
                  <a:ext uri="{FF2B5EF4-FFF2-40B4-BE49-F238E27FC236}">
                    <a16:creationId xmlns:a16="http://schemas.microsoft.com/office/drawing/2014/main" id="{5D51640D-66B1-E143-983E-C6BA5C800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2" y="2728"/>
                <a:ext cx="349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i="1">
                    <a:solidFill>
                      <a:srgbClr val="006600"/>
                    </a:solidFill>
                    <a:latin typeface="Arial" panose="020B0604020202020204" pitchFamily="34" charset="0"/>
                  </a:rPr>
                  <a:t>a</a:t>
                </a:r>
                <a:r>
                  <a:rPr lang="en-US" altLang="en-US" i="1" baseline="-25000">
                    <a:solidFill>
                      <a:srgbClr val="006600"/>
                    </a:solidFill>
                    <a:latin typeface="Arial" panose="020B0604020202020204" pitchFamily="34" charset="0"/>
                  </a:rPr>
                  <a:t>max</a:t>
                </a:r>
                <a:endParaRPr lang="en-US" altLang="en-US" i="1">
                  <a:latin typeface="Arial" panose="020B0604020202020204" pitchFamily="34" charset="0"/>
                </a:endParaRPr>
              </a:p>
            </p:txBody>
          </p:sp>
          <p:sp>
            <p:nvSpPr>
              <p:cNvPr id="45076" name="Rectangle 65">
                <a:extLst>
                  <a:ext uri="{FF2B5EF4-FFF2-40B4-BE49-F238E27FC236}">
                    <a16:creationId xmlns:a16="http://schemas.microsoft.com/office/drawing/2014/main" id="{A11CCD85-E993-0A49-AE9A-F045CF567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6" y="3656"/>
                <a:ext cx="13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800">
                    <a:solidFill>
                      <a:srgbClr val="000077"/>
                    </a:solidFill>
                    <a:latin typeface="Symbol" pitchFamily="2" charset="2"/>
                  </a:rPr>
                  <a:t>s</a:t>
                </a:r>
                <a:endParaRPr lang="en-US" altLang="en-US"/>
              </a:p>
            </p:txBody>
          </p:sp>
          <p:sp>
            <p:nvSpPr>
              <p:cNvPr id="45077" name="Line 67">
                <a:extLst>
                  <a:ext uri="{FF2B5EF4-FFF2-40B4-BE49-F238E27FC236}">
                    <a16:creationId xmlns:a16="http://schemas.microsoft.com/office/drawing/2014/main" id="{9158C8A3-177C-CE43-8280-57297B2694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80" y="3776"/>
                <a:ext cx="8" cy="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78" name="Rectangle 68">
                <a:extLst>
                  <a:ext uri="{FF2B5EF4-FFF2-40B4-BE49-F238E27FC236}">
                    <a16:creationId xmlns:a16="http://schemas.microsoft.com/office/drawing/2014/main" id="{6F383669-2C3C-1440-9196-CF50D4787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6" y="3544"/>
                <a:ext cx="20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no 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079" name="Rectangle 69">
                <a:extLst>
                  <a:ext uri="{FF2B5EF4-FFF2-40B4-BE49-F238E27FC236}">
                    <a16:creationId xmlns:a16="http://schemas.microsoft.com/office/drawing/2014/main" id="{95FCC251-BB40-6246-B972-59B9F0484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6" y="3712"/>
                <a:ext cx="48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fracture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080" name="Rectangle 70">
                <a:extLst>
                  <a:ext uri="{FF2B5EF4-FFF2-40B4-BE49-F238E27FC236}">
                    <a16:creationId xmlns:a16="http://schemas.microsoft.com/office/drawing/2014/main" id="{999C9D72-6A79-AA44-ABB3-E63E40279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4" y="3320"/>
                <a:ext cx="48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FF0000"/>
                    </a:solidFill>
                    <a:latin typeface="Arial" panose="020B0604020202020204" pitchFamily="34" charset="0"/>
                  </a:rPr>
                  <a:t>fracture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9ABD575E-2F3C-484F-98CA-E5E5C815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323DEA0B-419E-AC4D-B170-8061FBA82602}" type="slidenum">
              <a:rPr lang="en-US" altLang="en-US" sz="1200">
                <a:latin typeface="Arial" panose="020B0604020202020204" pitchFamily="34" charset="0"/>
              </a:rPr>
              <a:pPr/>
              <a:t>21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7110" name="Rectangle 2">
            <a:extLst>
              <a:ext uri="{FF2B5EF4-FFF2-40B4-BE49-F238E27FC236}">
                <a16:creationId xmlns:a16="http://schemas.microsoft.com/office/drawing/2014/main" id="{D81F276F-340A-0644-B232-A9CF5D115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19400"/>
            <a:ext cx="2133600" cy="3048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7111" name="Rectangle 5">
            <a:extLst>
              <a:ext uri="{FF2B5EF4-FFF2-40B4-BE49-F238E27FC236}">
                <a16:creationId xmlns:a16="http://schemas.microsoft.com/office/drawing/2014/main" id="{7FFD23C4-9E10-994A-B72A-78706939F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39875"/>
            <a:ext cx="43434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latin typeface="Arial" panose="020B0604020202020204" pitchFamily="34" charset="0"/>
              </a:rPr>
              <a:t>•  Two designs to consider...</a:t>
            </a:r>
          </a:p>
        </p:txBody>
      </p:sp>
      <p:sp>
        <p:nvSpPr>
          <p:cNvPr id="47112" name="Rectangle 6">
            <a:extLst>
              <a:ext uri="{FF2B5EF4-FFF2-40B4-BE49-F238E27FC236}">
                <a16:creationId xmlns:a16="http://schemas.microsoft.com/office/drawing/2014/main" id="{7CBABD01-0A43-C14F-BE8C-F123DE31D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920875"/>
            <a:ext cx="43434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solidFill>
                  <a:schemeClr val="tx2"/>
                </a:solidFill>
                <a:latin typeface="Arial" panose="020B0604020202020204" pitchFamily="34" charset="0"/>
              </a:rPr>
              <a:t>Design A</a:t>
            </a:r>
          </a:p>
          <a:p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  --largest flaw is 9 mm</a:t>
            </a:r>
          </a:p>
          <a:p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  --failure stress = 112 MPa</a:t>
            </a:r>
          </a:p>
        </p:txBody>
      </p:sp>
      <p:sp>
        <p:nvSpPr>
          <p:cNvPr id="47113" name="Rectangle 7">
            <a:extLst>
              <a:ext uri="{FF2B5EF4-FFF2-40B4-BE49-F238E27FC236}">
                <a16:creationId xmlns:a16="http://schemas.microsoft.com/office/drawing/2014/main" id="{30F3A577-8853-C14B-BAB0-467BE0AE2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905000"/>
            <a:ext cx="35052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solidFill>
                  <a:srgbClr val="003300"/>
                </a:solidFill>
                <a:latin typeface="Arial" panose="020B0604020202020204" pitchFamily="34" charset="0"/>
              </a:rPr>
              <a:t>Design B</a:t>
            </a:r>
          </a:p>
          <a:p>
            <a:r>
              <a:rPr lang="en-US" altLang="en-US" sz="2000">
                <a:solidFill>
                  <a:srgbClr val="003300"/>
                </a:solidFill>
                <a:latin typeface="Arial" panose="020B0604020202020204" pitchFamily="34" charset="0"/>
              </a:rPr>
              <a:t>  --use same material</a:t>
            </a:r>
          </a:p>
          <a:p>
            <a:r>
              <a:rPr lang="en-US" altLang="en-US" sz="2000">
                <a:solidFill>
                  <a:srgbClr val="003300"/>
                </a:solidFill>
                <a:latin typeface="Arial" panose="020B0604020202020204" pitchFamily="34" charset="0"/>
              </a:rPr>
              <a:t>  --largest flaw is 4 mm</a:t>
            </a:r>
          </a:p>
          <a:p>
            <a:r>
              <a:rPr lang="en-US" altLang="en-US" sz="2000">
                <a:solidFill>
                  <a:srgbClr val="003300"/>
                </a:solidFill>
                <a:latin typeface="Arial" panose="020B0604020202020204" pitchFamily="34" charset="0"/>
              </a:rPr>
              <a:t>  --failure stress = ?</a:t>
            </a:r>
          </a:p>
        </p:txBody>
      </p:sp>
      <p:sp>
        <p:nvSpPr>
          <p:cNvPr id="295946" name="Rectangle 10">
            <a:extLst>
              <a:ext uri="{FF2B5EF4-FFF2-40B4-BE49-F238E27FC236}">
                <a16:creationId xmlns:a16="http://schemas.microsoft.com/office/drawing/2014/main" id="{592A0384-3BB9-844A-A11B-7C337CB28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856038"/>
            <a:ext cx="76962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latin typeface="Arial" panose="020B0604020202020204" pitchFamily="34" charset="0"/>
              </a:rPr>
              <a:t>•  Key point: </a:t>
            </a:r>
            <a:r>
              <a:rPr lang="en-US" altLang="en-US" sz="2200" i="1">
                <a:latin typeface="Arial" panose="020B0604020202020204" pitchFamily="34" charset="0"/>
              </a:rPr>
              <a:t>Y</a:t>
            </a:r>
            <a:r>
              <a:rPr lang="en-US" altLang="en-US" sz="2200">
                <a:latin typeface="Arial" panose="020B0604020202020204" pitchFamily="34" charset="0"/>
              </a:rPr>
              <a:t> and </a:t>
            </a:r>
            <a:r>
              <a:rPr lang="en-US" altLang="en-US" sz="2200" i="1">
                <a:latin typeface="Arial" panose="020B0604020202020204" pitchFamily="34" charset="0"/>
              </a:rPr>
              <a:t>K</a:t>
            </a:r>
            <a:r>
              <a:rPr lang="en-US" altLang="en-US" sz="2800" i="1" baseline="-10000">
                <a:latin typeface="Arial" panose="020B0604020202020204" pitchFamily="34" charset="0"/>
              </a:rPr>
              <a:t>c</a:t>
            </a:r>
            <a:r>
              <a:rPr lang="en-US" altLang="en-US" sz="2200">
                <a:latin typeface="Arial" panose="020B0604020202020204" pitchFamily="34" charset="0"/>
              </a:rPr>
              <a:t> are the same in both designs.</a:t>
            </a:r>
          </a:p>
        </p:txBody>
      </p:sp>
      <p:grpSp>
        <p:nvGrpSpPr>
          <p:cNvPr id="2" name="Group 38">
            <a:extLst>
              <a:ext uri="{FF2B5EF4-FFF2-40B4-BE49-F238E27FC236}">
                <a16:creationId xmlns:a16="http://schemas.microsoft.com/office/drawing/2014/main" id="{6C0D750A-4B2A-E541-A77B-F08EA2ABD8A0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5181600"/>
            <a:ext cx="4267200" cy="914400"/>
            <a:chOff x="2784" y="3264"/>
            <a:chExt cx="2688" cy="576"/>
          </a:xfrm>
        </p:grpSpPr>
        <p:sp>
          <p:nvSpPr>
            <p:cNvPr id="47134" name="Rectangle 3">
              <a:extLst>
                <a:ext uri="{FF2B5EF4-FFF2-40B4-BE49-F238E27FC236}">
                  <a16:creationId xmlns:a16="http://schemas.microsoft.com/office/drawing/2014/main" id="{EA4423A2-3D69-014B-A665-8A8FF8D21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504"/>
              <a:ext cx="2352" cy="336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7135" name="Line 16">
              <a:extLst>
                <a:ext uri="{FF2B5EF4-FFF2-40B4-BE49-F238E27FC236}">
                  <a16:creationId xmlns:a16="http://schemas.microsoft.com/office/drawing/2014/main" id="{1021367E-DB65-1042-86F7-BAA6FC0191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84" y="3264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36" name="Rectangle 17">
              <a:extLst>
                <a:ext uri="{FF2B5EF4-FFF2-40B4-BE49-F238E27FC236}">
                  <a16:creationId xmlns:a16="http://schemas.microsoft.com/office/drawing/2014/main" id="{97A98E25-75E4-314A-B2E5-2ACB64A6D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520"/>
              <a:ext cx="75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latin typeface="Arial" panose="020B0604020202020204" pitchFamily="34" charset="0"/>
                </a:rPr>
                <a:t>Answer:</a:t>
              </a:r>
            </a:p>
          </p:txBody>
        </p:sp>
        <p:graphicFrame>
          <p:nvGraphicFramePr>
            <p:cNvPr id="47108" name="Object 4">
              <a:extLst>
                <a:ext uri="{FF2B5EF4-FFF2-40B4-BE49-F238E27FC236}">
                  <a16:creationId xmlns:a16="http://schemas.microsoft.com/office/drawing/2014/main" id="{CF016B85-FEB2-CD47-8EFA-646DA372B6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3" y="3526"/>
            <a:ext cx="1457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46" name="Equation" r:id="rId4" imgW="13455650" imgH="2635250" progId="Equation.3">
                    <p:embed/>
                  </p:oleObj>
                </mc:Choice>
                <mc:Fallback>
                  <p:oleObj name="Equation" r:id="rId4" imgW="13455650" imgH="263525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3" y="3526"/>
                          <a:ext cx="1457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5955" name="Rectangle 19">
            <a:extLst>
              <a:ext uri="{FF2B5EF4-FFF2-40B4-BE49-F238E27FC236}">
                <a16:creationId xmlns:a16="http://schemas.microsoft.com/office/drawing/2014/main" id="{53367769-DF7E-1E45-9A68-782E5435B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959475"/>
            <a:ext cx="4191000" cy="334963"/>
          </a:xfrm>
          <a:prstGeom prst="rect">
            <a:avLst/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latin typeface="Arial" panose="020B0604020202020204" pitchFamily="34" charset="0"/>
              </a:rPr>
              <a:t>•  Reducing flaw size pays off!  </a:t>
            </a:r>
          </a:p>
        </p:txBody>
      </p:sp>
      <p:sp>
        <p:nvSpPr>
          <p:cNvPr id="47117" name="Rectangle 20">
            <a:extLst>
              <a:ext uri="{FF2B5EF4-FFF2-40B4-BE49-F238E27FC236}">
                <a16:creationId xmlns:a16="http://schemas.microsoft.com/office/drawing/2014/main" id="{0F4CDA27-F654-E440-9D84-0F7777A57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58875"/>
            <a:ext cx="48768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latin typeface="Arial" panose="020B0604020202020204" pitchFamily="34" charset="0"/>
              </a:rPr>
              <a:t>•  Material has </a:t>
            </a:r>
            <a:r>
              <a:rPr lang="en-US" altLang="en-US" sz="2200" i="1">
                <a:latin typeface="Arial" panose="020B0604020202020204" pitchFamily="34" charset="0"/>
              </a:rPr>
              <a:t>K</a:t>
            </a:r>
            <a:r>
              <a:rPr lang="en-US" altLang="en-US" sz="2800" b="1" i="1" baseline="-10000">
                <a:latin typeface="Arial" panose="020B0604020202020204" pitchFamily="34" charset="0"/>
              </a:rPr>
              <a:t>c</a:t>
            </a:r>
            <a:r>
              <a:rPr lang="en-US" altLang="en-US" sz="2200">
                <a:latin typeface="Arial" panose="020B0604020202020204" pitchFamily="34" charset="0"/>
              </a:rPr>
              <a:t> = 26 MPa-m</a:t>
            </a:r>
            <a:r>
              <a:rPr lang="en-US" altLang="en-US" sz="2800" b="1" baseline="20000">
                <a:latin typeface="Arial" panose="020B0604020202020204" pitchFamily="34" charset="0"/>
              </a:rPr>
              <a:t>0.5</a:t>
            </a:r>
            <a:endParaRPr lang="en-US" altLang="en-US" sz="2800" b="1" baseline="-10000">
              <a:latin typeface="Arial" panose="020B0604020202020204" pitchFamily="34" charset="0"/>
            </a:endParaRPr>
          </a:p>
        </p:txBody>
      </p:sp>
      <p:sp>
        <p:nvSpPr>
          <p:cNvPr id="47118" name="Rectangle 23">
            <a:extLst>
              <a:ext uri="{FF2B5EF4-FFF2-40B4-BE49-F238E27FC236}">
                <a16:creationId xmlns:a16="http://schemas.microsoft.com/office/drawing/2014/main" id="{096CD39C-207B-FB40-8C63-DE1CEF9CC55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Design Example:  Aircraft Wing</a:t>
            </a:r>
          </a:p>
        </p:txBody>
      </p:sp>
      <p:grpSp>
        <p:nvGrpSpPr>
          <p:cNvPr id="3" name="Group 39">
            <a:extLst>
              <a:ext uri="{FF2B5EF4-FFF2-40B4-BE49-F238E27FC236}">
                <a16:creationId xmlns:a16="http://schemas.microsoft.com/office/drawing/2014/main" id="{5B5F6945-3D86-024B-AA37-87DE02121704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903538"/>
            <a:ext cx="3890963" cy="935037"/>
            <a:chOff x="384" y="1829"/>
            <a:chExt cx="2451" cy="589"/>
          </a:xfrm>
        </p:grpSpPr>
        <p:sp>
          <p:nvSpPr>
            <p:cNvPr id="47128" name="Rectangle 25">
              <a:extLst>
                <a:ext uri="{FF2B5EF4-FFF2-40B4-BE49-F238E27FC236}">
                  <a16:creationId xmlns:a16="http://schemas.microsoft.com/office/drawing/2014/main" id="{9F91DAC0-C00C-A848-899C-E6C301345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" y="2138"/>
              <a:ext cx="146" cy="21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7129" name="Rectangle 26">
              <a:extLst>
                <a:ext uri="{FF2B5EF4-FFF2-40B4-BE49-F238E27FC236}">
                  <a16:creationId xmlns:a16="http://schemas.microsoft.com/office/drawing/2014/main" id="{71755774-63A8-E14E-BCC0-6B78636E8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2025"/>
              <a:ext cx="225" cy="21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47130" name="Rectangle 27">
              <a:extLst>
                <a:ext uri="{FF2B5EF4-FFF2-40B4-BE49-F238E27FC236}">
                  <a16:creationId xmlns:a16="http://schemas.microsoft.com/office/drawing/2014/main" id="{33D866AB-15E1-814C-9FB9-3A9B28319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0" y="1832"/>
              <a:ext cx="284" cy="247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7131" name="Rectangle 28">
              <a:extLst>
                <a:ext uri="{FF2B5EF4-FFF2-40B4-BE49-F238E27FC236}">
                  <a16:creationId xmlns:a16="http://schemas.microsoft.com/office/drawing/2014/main" id="{2B4414D4-E98E-2D4A-883F-E0F6337B4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6" y="2158"/>
              <a:ext cx="372" cy="247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7132" name="Group 30">
              <a:extLst>
                <a:ext uri="{FF2B5EF4-FFF2-40B4-BE49-F238E27FC236}">
                  <a16:creationId xmlns:a16="http://schemas.microsoft.com/office/drawing/2014/main" id="{3AC37394-50FC-6C48-8EFE-0D366D464F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829"/>
              <a:ext cx="2451" cy="589"/>
              <a:chOff x="384" y="1829"/>
              <a:chExt cx="2451" cy="589"/>
            </a:xfrm>
          </p:grpSpPr>
          <p:sp>
            <p:nvSpPr>
              <p:cNvPr id="47133" name="Rectangle 8">
                <a:extLst>
                  <a:ext uri="{FF2B5EF4-FFF2-40B4-BE49-F238E27FC236}">
                    <a16:creationId xmlns:a16="http://schemas.microsoft.com/office/drawing/2014/main" id="{EB50A980-1030-0543-92A0-28A09C467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1978"/>
                <a:ext cx="816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2200">
                    <a:latin typeface="Arial" panose="020B0604020202020204" pitchFamily="34" charset="0"/>
                  </a:rPr>
                  <a:t>•  Use...</a:t>
                </a:r>
              </a:p>
            </p:txBody>
          </p:sp>
          <p:graphicFrame>
            <p:nvGraphicFramePr>
              <p:cNvPr id="47107" name="Object 3">
                <a:extLst>
                  <a:ext uri="{FF2B5EF4-FFF2-40B4-BE49-F238E27FC236}">
                    <a16:creationId xmlns:a16="http://schemas.microsoft.com/office/drawing/2014/main" id="{365EB97C-5B42-434E-8C1C-77588835BA7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75" y="1829"/>
              <a:ext cx="1260" cy="5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147" name="Equation" r:id="rId6" imgW="11264900" imgH="5264150" progId="Equation.3">
                      <p:embed/>
                    </p:oleObj>
                  </mc:Choice>
                  <mc:Fallback>
                    <p:oleObj name="Equation" r:id="rId6" imgW="11264900" imgH="5264150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75" y="1829"/>
                            <a:ext cx="1260" cy="5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Group 37">
            <a:extLst>
              <a:ext uri="{FF2B5EF4-FFF2-40B4-BE49-F238E27FC236}">
                <a16:creationId xmlns:a16="http://schemas.microsoft.com/office/drawing/2014/main" id="{32D82F30-375E-6A45-85C3-002DF3172F2E}"/>
              </a:ext>
            </a:extLst>
          </p:cNvPr>
          <p:cNvGrpSpPr>
            <a:grpSpLocks/>
          </p:cNvGrpSpPr>
          <p:nvPr/>
        </p:nvGrpSpPr>
        <p:grpSpPr bwMode="auto">
          <a:xfrm>
            <a:off x="612775" y="4192588"/>
            <a:ext cx="5354638" cy="1231900"/>
            <a:chOff x="386" y="2641"/>
            <a:chExt cx="3373" cy="776"/>
          </a:xfrm>
        </p:grpSpPr>
        <p:graphicFrame>
          <p:nvGraphicFramePr>
            <p:cNvPr id="47106" name="Object 2">
              <a:extLst>
                <a:ext uri="{FF2B5EF4-FFF2-40B4-BE49-F238E27FC236}">
                  <a16:creationId xmlns:a16="http://schemas.microsoft.com/office/drawing/2014/main" id="{EE24C2D0-F576-EE46-9D18-AE5CABB389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9" y="2949"/>
            <a:ext cx="2460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48" name="Equation" r:id="rId8" imgW="5232400" imgH="990600" progId="Equation.3">
                    <p:embed/>
                  </p:oleObj>
                </mc:Choice>
                <mc:Fallback>
                  <p:oleObj name="Equation" r:id="rId8" imgW="5232400" imgH="9906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9" y="2949"/>
                          <a:ext cx="2460" cy="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1" name="Rectangle 12">
              <a:extLst>
                <a:ext uri="{FF2B5EF4-FFF2-40B4-BE49-F238E27FC236}">
                  <a16:creationId xmlns:a16="http://schemas.microsoft.com/office/drawing/2014/main" id="{53B496E3-34E8-D642-A0F3-9A48054E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719"/>
              <a:ext cx="4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chemeClr val="tx2"/>
                  </a:solidFill>
                  <a:latin typeface="Arial" panose="020B0604020202020204" pitchFamily="34" charset="0"/>
                </a:rPr>
                <a:t>9 mm</a:t>
              </a:r>
            </a:p>
          </p:txBody>
        </p:sp>
        <p:sp>
          <p:nvSpPr>
            <p:cNvPr id="47122" name="Rectangle 13">
              <a:extLst>
                <a:ext uri="{FF2B5EF4-FFF2-40B4-BE49-F238E27FC236}">
                  <a16:creationId xmlns:a16="http://schemas.microsoft.com/office/drawing/2014/main" id="{963B7BB2-8EDE-4A4D-B352-B4501D2D2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719"/>
              <a:ext cx="6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chemeClr val="tx2"/>
                  </a:solidFill>
                  <a:latin typeface="Arial" panose="020B0604020202020204" pitchFamily="34" charset="0"/>
                </a:rPr>
                <a:t>112 MPa</a:t>
              </a:r>
            </a:p>
          </p:txBody>
        </p:sp>
        <p:sp>
          <p:nvSpPr>
            <p:cNvPr id="47123" name="Rectangle 14">
              <a:extLst>
                <a:ext uri="{FF2B5EF4-FFF2-40B4-BE49-F238E27FC236}">
                  <a16:creationId xmlns:a16="http://schemas.microsoft.com/office/drawing/2014/main" id="{5298A553-F6F6-3D49-9042-0112D54F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" y="2745"/>
              <a:ext cx="4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006600"/>
                  </a:solidFill>
                  <a:latin typeface="Arial" panose="020B0604020202020204" pitchFamily="34" charset="0"/>
                </a:rPr>
                <a:t>4 mm</a:t>
              </a:r>
            </a:p>
          </p:txBody>
        </p:sp>
        <p:sp>
          <p:nvSpPr>
            <p:cNvPr id="47124" name="Rectangle 31">
              <a:extLst>
                <a:ext uri="{FF2B5EF4-FFF2-40B4-BE49-F238E27FC236}">
                  <a16:creationId xmlns:a16="http://schemas.microsoft.com/office/drawing/2014/main" id="{7D4CF722-D857-194A-9750-41288B43F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" y="2641"/>
              <a:ext cx="117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Arial" panose="020B0604020202020204" pitchFamily="34" charset="0"/>
                </a:rPr>
                <a:t>    --Result:</a:t>
              </a:r>
              <a:endParaRPr lang="en-US" altLang="en-US" sz="2200">
                <a:latin typeface="Arial" panose="020B0604020202020204" pitchFamily="34" charset="0"/>
              </a:endParaRPr>
            </a:p>
          </p:txBody>
        </p:sp>
        <p:sp>
          <p:nvSpPr>
            <p:cNvPr id="47125" name="Line 34">
              <a:extLst>
                <a:ext uri="{FF2B5EF4-FFF2-40B4-BE49-F238E27FC236}">
                  <a16:creationId xmlns:a16="http://schemas.microsoft.com/office/drawing/2014/main" id="{78C38CDF-C2AA-E441-9EFD-88298A6F4E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93" y="2909"/>
              <a:ext cx="80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6" name="Line 35">
              <a:extLst>
                <a:ext uri="{FF2B5EF4-FFF2-40B4-BE49-F238E27FC236}">
                  <a16:creationId xmlns:a16="http://schemas.microsoft.com/office/drawing/2014/main" id="{833FAFC6-6098-054B-960C-532C9138C7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56" y="2911"/>
              <a:ext cx="80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7" name="Line 36">
              <a:extLst>
                <a:ext uri="{FF2B5EF4-FFF2-40B4-BE49-F238E27FC236}">
                  <a16:creationId xmlns:a16="http://schemas.microsoft.com/office/drawing/2014/main" id="{B1233301-5760-EF4D-B80D-0F3B150FA4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56" y="2925"/>
              <a:ext cx="80" cy="1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5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5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6" grpId="0"/>
      <p:bldP spid="29595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1A826A4-3773-4C42-AE32-6AF042E4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EC1E56B-435E-7E4D-AAD1-4F81F8906E71}" type="slidenum">
              <a:rPr lang="en-US" altLang="en-US" sz="1200">
                <a:latin typeface="Arial" panose="020B0604020202020204" pitchFamily="34" charset="0"/>
              </a:rPr>
              <a:pPr/>
              <a:t>22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CB21D80D-DACE-7A40-9AA2-922254D247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Loading Rate</a:t>
            </a:r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A6329910-6670-C042-A39B-F40270D7B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8" y="1414463"/>
            <a:ext cx="41148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Increased loading rate...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increases </a:t>
            </a:r>
            <a:r>
              <a:rPr lang="en-US" altLang="en-US" sz="2200">
                <a:latin typeface="Symbol" pitchFamily="2" charset="2"/>
              </a:rPr>
              <a:t>s</a:t>
            </a:r>
            <a:r>
              <a:rPr lang="en-US" altLang="en-US" sz="2800" i="1" baseline="-10000">
                <a:latin typeface="Arial" panose="020B0604020202020204" pitchFamily="34" charset="0"/>
              </a:rPr>
              <a:t>y</a:t>
            </a:r>
            <a:r>
              <a:rPr lang="en-US" altLang="en-US" sz="2200">
                <a:latin typeface="Arial" panose="020B0604020202020204" pitchFamily="34" charset="0"/>
              </a:rPr>
              <a:t> and </a:t>
            </a:r>
            <a:r>
              <a:rPr lang="en-US" altLang="en-US" sz="2200" i="1">
                <a:latin typeface="Arial" panose="020B0604020202020204" pitchFamily="34" charset="0"/>
              </a:rPr>
              <a:t>TS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decreases %</a:t>
            </a:r>
            <a:r>
              <a:rPr lang="en-US" altLang="en-US" sz="2200" i="1">
                <a:latin typeface="Arial" panose="020B0604020202020204" pitchFamily="34" charset="0"/>
              </a:rPr>
              <a:t>EL</a:t>
            </a: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6D8153C0-8157-2A43-AAD9-6ECC8E86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863" y="1414463"/>
            <a:ext cx="3962400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Why?</a:t>
            </a:r>
            <a:r>
              <a:rPr lang="en-US" altLang="en-US" sz="2200">
                <a:latin typeface="Arial" panose="020B0604020202020204" pitchFamily="34" charset="0"/>
              </a:rPr>
              <a:t>  An increased rate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gives less time for 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dislocations to move past 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obstacles.</a:t>
            </a:r>
          </a:p>
        </p:txBody>
      </p:sp>
      <p:sp>
        <p:nvSpPr>
          <p:cNvPr id="49158" name="Rectangle 7">
            <a:extLst>
              <a:ext uri="{FF2B5EF4-FFF2-40B4-BE49-F238E27FC236}">
                <a16:creationId xmlns:a16="http://schemas.microsoft.com/office/drawing/2014/main" id="{AAD98A18-254A-794C-852B-489B2C6A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263" y="2757488"/>
            <a:ext cx="21431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latin typeface="Symbol" pitchFamily="2" charset="2"/>
              </a:rPr>
              <a:t>s</a:t>
            </a:r>
            <a:endParaRPr lang="en-US" altLang="en-US"/>
          </a:p>
        </p:txBody>
      </p:sp>
      <p:grpSp>
        <p:nvGrpSpPr>
          <p:cNvPr id="49159" name="Group 35">
            <a:extLst>
              <a:ext uri="{FF2B5EF4-FFF2-40B4-BE49-F238E27FC236}">
                <a16:creationId xmlns:a16="http://schemas.microsoft.com/office/drawing/2014/main" id="{9792DAA9-4652-E348-9E7C-E3B732513286}"/>
              </a:ext>
            </a:extLst>
          </p:cNvPr>
          <p:cNvGrpSpPr>
            <a:grpSpLocks/>
          </p:cNvGrpSpPr>
          <p:nvPr/>
        </p:nvGrpSpPr>
        <p:grpSpPr bwMode="auto">
          <a:xfrm>
            <a:off x="1368425" y="3194050"/>
            <a:ext cx="4873625" cy="2960688"/>
            <a:chOff x="862" y="2012"/>
            <a:chExt cx="3070" cy="1865"/>
          </a:xfrm>
        </p:grpSpPr>
        <p:grpSp>
          <p:nvGrpSpPr>
            <p:cNvPr id="49160" name="Group 8">
              <a:extLst>
                <a:ext uri="{FF2B5EF4-FFF2-40B4-BE49-F238E27FC236}">
                  <a16:creationId xmlns:a16="http://schemas.microsoft.com/office/drawing/2014/main" id="{0E98E67D-A58F-F54F-920E-5269AE443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077"/>
              <a:ext cx="142" cy="1734"/>
              <a:chOff x="3288" y="776"/>
              <a:chExt cx="96" cy="1168"/>
            </a:xfrm>
          </p:grpSpPr>
          <p:sp>
            <p:nvSpPr>
              <p:cNvPr id="49181" name="Freeform 9">
                <a:extLst>
                  <a:ext uri="{FF2B5EF4-FFF2-40B4-BE49-F238E27FC236}">
                    <a16:creationId xmlns:a16="http://schemas.microsoft.com/office/drawing/2014/main" id="{26FD16F2-30E2-B341-9C8F-B3E073EA2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" y="776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182" name="Line 10">
                <a:extLst>
                  <a:ext uri="{FF2B5EF4-FFF2-40B4-BE49-F238E27FC236}">
                    <a16:creationId xmlns:a16="http://schemas.microsoft.com/office/drawing/2014/main" id="{46DFD984-84C0-4B48-ACC1-7B0E92E99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6" y="848"/>
                <a:ext cx="1" cy="109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161" name="Freeform 14">
              <a:extLst>
                <a:ext uri="{FF2B5EF4-FFF2-40B4-BE49-F238E27FC236}">
                  <a16:creationId xmlns:a16="http://schemas.microsoft.com/office/drawing/2014/main" id="{375304C0-1711-E147-9BAB-B7DCC2EF9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" y="2291"/>
              <a:ext cx="356" cy="1520"/>
            </a:xfrm>
            <a:custGeom>
              <a:avLst/>
              <a:gdLst>
                <a:gd name="T0" fmla="*/ 0 w 240"/>
                <a:gd name="T1" fmla="*/ 1024 h 1024"/>
                <a:gd name="T2" fmla="*/ 64 w 240"/>
                <a:gd name="T3" fmla="*/ 168 h 1024"/>
                <a:gd name="T4" fmla="*/ 88 w 240"/>
                <a:gd name="T5" fmla="*/ 96 h 1024"/>
                <a:gd name="T6" fmla="*/ 136 w 240"/>
                <a:gd name="T7" fmla="*/ 40 h 1024"/>
                <a:gd name="T8" fmla="*/ 192 w 240"/>
                <a:gd name="T9" fmla="*/ 16 h 1024"/>
                <a:gd name="T10" fmla="*/ 240 w 240"/>
                <a:gd name="T11" fmla="*/ 0 h 10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0"/>
                <a:gd name="T19" fmla="*/ 0 h 1024"/>
                <a:gd name="T20" fmla="*/ 240 w 240"/>
                <a:gd name="T21" fmla="*/ 1024 h 10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0" h="1024">
                  <a:moveTo>
                    <a:pt x="0" y="1024"/>
                  </a:moveTo>
                  <a:lnTo>
                    <a:pt x="64" y="168"/>
                  </a:lnTo>
                  <a:lnTo>
                    <a:pt x="88" y="96"/>
                  </a:lnTo>
                  <a:lnTo>
                    <a:pt x="136" y="40"/>
                  </a:lnTo>
                  <a:lnTo>
                    <a:pt x="192" y="16"/>
                  </a:lnTo>
                  <a:lnTo>
                    <a:pt x="240" y="0"/>
                  </a:lnTo>
                </a:path>
              </a:pathLst>
            </a:custGeom>
            <a:noFill/>
            <a:ln w="571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162" name="Freeform 15">
              <a:extLst>
                <a:ext uri="{FF2B5EF4-FFF2-40B4-BE49-F238E27FC236}">
                  <a16:creationId xmlns:a16="http://schemas.microsoft.com/office/drawing/2014/main" id="{661773B0-4C08-B849-95C6-D6C0193D9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" y="3003"/>
              <a:ext cx="1983" cy="808"/>
            </a:xfrm>
            <a:custGeom>
              <a:avLst/>
              <a:gdLst>
                <a:gd name="T0" fmla="*/ 0 w 1336"/>
                <a:gd name="T1" fmla="*/ 544 h 544"/>
                <a:gd name="T2" fmla="*/ 24 w 1336"/>
                <a:gd name="T3" fmla="*/ 200 h 544"/>
                <a:gd name="T4" fmla="*/ 64 w 1336"/>
                <a:gd name="T5" fmla="*/ 168 h 544"/>
                <a:gd name="T6" fmla="*/ 152 w 1336"/>
                <a:gd name="T7" fmla="*/ 120 h 544"/>
                <a:gd name="T8" fmla="*/ 248 w 1336"/>
                <a:gd name="T9" fmla="*/ 72 h 544"/>
                <a:gd name="T10" fmla="*/ 424 w 1336"/>
                <a:gd name="T11" fmla="*/ 24 h 544"/>
                <a:gd name="T12" fmla="*/ 536 w 1336"/>
                <a:gd name="T13" fmla="*/ 8 h 544"/>
                <a:gd name="T14" fmla="*/ 688 w 1336"/>
                <a:gd name="T15" fmla="*/ 0 h 544"/>
                <a:gd name="T16" fmla="*/ 824 w 1336"/>
                <a:gd name="T17" fmla="*/ 8 h 544"/>
                <a:gd name="T18" fmla="*/ 984 w 1336"/>
                <a:gd name="T19" fmla="*/ 32 h 544"/>
                <a:gd name="T20" fmla="*/ 1176 w 1336"/>
                <a:gd name="T21" fmla="*/ 96 h 544"/>
                <a:gd name="T22" fmla="*/ 1336 w 1336"/>
                <a:gd name="T23" fmla="*/ 168 h 5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36"/>
                <a:gd name="T37" fmla="*/ 0 h 544"/>
                <a:gd name="T38" fmla="*/ 1336 w 1336"/>
                <a:gd name="T39" fmla="*/ 544 h 54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36" h="544">
                  <a:moveTo>
                    <a:pt x="0" y="544"/>
                  </a:moveTo>
                  <a:lnTo>
                    <a:pt x="24" y="200"/>
                  </a:lnTo>
                  <a:lnTo>
                    <a:pt x="64" y="168"/>
                  </a:lnTo>
                  <a:lnTo>
                    <a:pt x="152" y="120"/>
                  </a:lnTo>
                  <a:lnTo>
                    <a:pt x="248" y="72"/>
                  </a:lnTo>
                  <a:lnTo>
                    <a:pt x="424" y="24"/>
                  </a:lnTo>
                  <a:lnTo>
                    <a:pt x="536" y="8"/>
                  </a:lnTo>
                  <a:lnTo>
                    <a:pt x="688" y="0"/>
                  </a:lnTo>
                  <a:lnTo>
                    <a:pt x="824" y="8"/>
                  </a:lnTo>
                  <a:lnTo>
                    <a:pt x="984" y="32"/>
                  </a:lnTo>
                  <a:lnTo>
                    <a:pt x="1176" y="96"/>
                  </a:lnTo>
                  <a:lnTo>
                    <a:pt x="1336" y="168"/>
                  </a:lnTo>
                </a:path>
              </a:pathLst>
            </a:custGeom>
            <a:noFill/>
            <a:ln w="5715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163" name="Rectangle 16">
              <a:extLst>
                <a:ext uri="{FF2B5EF4-FFF2-40B4-BE49-F238E27FC236}">
                  <a16:creationId xmlns:a16="http://schemas.microsoft.com/office/drawing/2014/main" id="{3E6548AC-AD74-5045-AFA8-7370A46C5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3561"/>
              <a:ext cx="9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00"/>
                  </a:solidFill>
                  <a:latin typeface="Symbol" pitchFamily="2" charset="2"/>
                </a:rPr>
                <a:t>e</a:t>
              </a:r>
              <a:endParaRPr lang="en-US" altLang="en-US"/>
            </a:p>
          </p:txBody>
        </p:sp>
        <p:sp>
          <p:nvSpPr>
            <p:cNvPr id="49164" name="Line 17">
              <a:extLst>
                <a:ext uri="{FF2B5EF4-FFF2-40B4-BE49-F238E27FC236}">
                  <a16:creationId xmlns:a16="http://schemas.microsoft.com/office/drawing/2014/main" id="{DA80DBE7-C668-BA44-A216-E993A51F2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7" y="2374"/>
              <a:ext cx="154" cy="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5" name="Line 18">
              <a:extLst>
                <a:ext uri="{FF2B5EF4-FFF2-40B4-BE49-F238E27FC236}">
                  <a16:creationId xmlns:a16="http://schemas.microsoft.com/office/drawing/2014/main" id="{707AB788-64F0-CF42-99C4-E00C1D162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7" y="3300"/>
              <a:ext cx="154" cy="2"/>
            </a:xfrm>
            <a:prstGeom prst="line">
              <a:avLst/>
            </a:prstGeom>
            <a:noFill/>
            <a:ln w="38100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6" name="Rectangle 19">
              <a:extLst>
                <a:ext uri="{FF2B5EF4-FFF2-40B4-BE49-F238E27FC236}">
                  <a16:creationId xmlns:a16="http://schemas.microsoft.com/office/drawing/2014/main" id="{D387B066-CC29-534E-BD8E-342C9CE39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" y="2154"/>
              <a:ext cx="219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CC0000"/>
                  </a:solidFill>
                  <a:latin typeface="Symbol" pitchFamily="2" charset="2"/>
                </a:rPr>
                <a:t>s</a:t>
              </a:r>
              <a:r>
                <a:rPr lang="en-US" altLang="en-US" sz="3200" i="1" baseline="-25000">
                  <a:solidFill>
                    <a:srgbClr val="CC0000"/>
                  </a:solidFill>
                  <a:latin typeface="Arial" panose="020B0604020202020204" pitchFamily="34" charset="0"/>
                </a:rPr>
                <a:t>y</a:t>
              </a:r>
              <a:endParaRPr lang="en-US" altLang="en-US" i="1"/>
            </a:p>
          </p:txBody>
        </p:sp>
        <p:sp>
          <p:nvSpPr>
            <p:cNvPr id="49167" name="Rectangle 21">
              <a:extLst>
                <a:ext uri="{FF2B5EF4-FFF2-40B4-BE49-F238E27FC236}">
                  <a16:creationId xmlns:a16="http://schemas.microsoft.com/office/drawing/2014/main" id="{803ACE5A-1B8A-D345-856A-026930B3E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" y="3092"/>
              <a:ext cx="219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33FF"/>
                  </a:solidFill>
                  <a:latin typeface="Symbol" pitchFamily="2" charset="2"/>
                </a:rPr>
                <a:t>s</a:t>
              </a:r>
              <a:r>
                <a:rPr lang="en-US" altLang="en-US" sz="3200" i="1" baseline="-25000">
                  <a:solidFill>
                    <a:srgbClr val="0033FF"/>
                  </a:solidFill>
                  <a:latin typeface="Arial" panose="020B0604020202020204" pitchFamily="34" charset="0"/>
                </a:rPr>
                <a:t>y</a:t>
              </a:r>
              <a:endParaRPr lang="en-US" altLang="en-US" sz="3200" i="1"/>
            </a:p>
          </p:txBody>
        </p:sp>
        <p:sp>
          <p:nvSpPr>
            <p:cNvPr id="49168" name="Rectangle 23">
              <a:extLst>
                <a:ext uri="{FF2B5EF4-FFF2-40B4-BE49-F238E27FC236}">
                  <a16:creationId xmlns:a16="http://schemas.microsoft.com/office/drawing/2014/main" id="{AF84D0EE-FC8D-6D4D-8A26-C7176A938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" y="2028"/>
              <a:ext cx="24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Arial" panose="020B0604020202020204" pitchFamily="34" charset="0"/>
                </a:rPr>
                <a:t>TS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49169" name="Rectangle 24">
              <a:extLst>
                <a:ext uri="{FF2B5EF4-FFF2-40B4-BE49-F238E27FC236}">
                  <a16:creationId xmlns:a16="http://schemas.microsoft.com/office/drawing/2014/main" id="{3AFA359B-DE67-DA40-8C7F-FCDBFE743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" y="2722"/>
              <a:ext cx="24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0033FF"/>
                  </a:solidFill>
                  <a:latin typeface="Arial" panose="020B0604020202020204" pitchFamily="34" charset="0"/>
                </a:rPr>
                <a:t>TS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49170" name="Rectangle 25">
              <a:extLst>
                <a:ext uri="{FF2B5EF4-FFF2-40B4-BE49-F238E27FC236}">
                  <a16:creationId xmlns:a16="http://schemas.microsoft.com/office/drawing/2014/main" id="{E900C365-9ED0-1E46-A359-2AAA95075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" y="2201"/>
              <a:ext cx="4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CC0000"/>
                  </a:solidFill>
                  <a:latin typeface="Arial" panose="020B0604020202020204" pitchFamily="34" charset="0"/>
                </a:rPr>
                <a:t>larger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9171" name="Group 33">
              <a:extLst>
                <a:ext uri="{FF2B5EF4-FFF2-40B4-BE49-F238E27FC236}">
                  <a16:creationId xmlns:a16="http://schemas.microsoft.com/office/drawing/2014/main" id="{85952674-C656-5848-B44A-A6BDFA598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3" y="2012"/>
              <a:ext cx="84" cy="230"/>
              <a:chOff x="2492" y="2279"/>
              <a:chExt cx="84" cy="230"/>
            </a:xfrm>
          </p:grpSpPr>
          <p:sp>
            <p:nvSpPr>
              <p:cNvPr id="49179" name="Rectangle 26">
                <a:extLst>
                  <a:ext uri="{FF2B5EF4-FFF2-40B4-BE49-F238E27FC236}">
                    <a16:creationId xmlns:a16="http://schemas.microsoft.com/office/drawing/2014/main" id="{35A715E1-5E52-7A44-AC1F-B4BF8E423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2" y="2279"/>
                <a:ext cx="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CC0000"/>
                    </a:solidFill>
                    <a:latin typeface="Symbol" pitchFamily="2" charset="2"/>
                  </a:rPr>
                  <a:t>e</a:t>
                </a:r>
                <a:endParaRPr lang="en-US" altLang="en-US"/>
              </a:p>
            </p:txBody>
          </p:sp>
          <p:sp>
            <p:nvSpPr>
              <p:cNvPr id="49180" name="Oval 27">
                <a:extLst>
                  <a:ext uri="{FF2B5EF4-FFF2-40B4-BE49-F238E27FC236}">
                    <a16:creationId xmlns:a16="http://schemas.microsoft.com/office/drawing/2014/main" id="{26C550BF-9C9A-BE49-A9BC-1CABC9559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0" y="2316"/>
                <a:ext cx="48" cy="35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9172" name="Rectangle 28">
              <a:extLst>
                <a:ext uri="{FF2B5EF4-FFF2-40B4-BE49-F238E27FC236}">
                  <a16:creationId xmlns:a16="http://schemas.microsoft.com/office/drawing/2014/main" id="{5148E5E4-2C3E-C846-829D-469A14B74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" y="2823"/>
              <a:ext cx="61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33CC"/>
                  </a:solidFill>
                  <a:latin typeface="Arial" panose="020B0604020202020204" pitchFamily="34" charset="0"/>
                </a:rPr>
                <a:t>smaller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49173" name="Group 34">
              <a:extLst>
                <a:ext uri="{FF2B5EF4-FFF2-40B4-BE49-F238E27FC236}">
                  <a16:creationId xmlns:a16="http://schemas.microsoft.com/office/drawing/2014/main" id="{05051AF3-E082-F44D-8AB7-67B1625A00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4" y="2619"/>
              <a:ext cx="84" cy="230"/>
              <a:chOff x="4041" y="3229"/>
              <a:chExt cx="84" cy="230"/>
            </a:xfrm>
          </p:grpSpPr>
          <p:sp>
            <p:nvSpPr>
              <p:cNvPr id="49177" name="Rectangle 30">
                <a:extLst>
                  <a:ext uri="{FF2B5EF4-FFF2-40B4-BE49-F238E27FC236}">
                    <a16:creationId xmlns:a16="http://schemas.microsoft.com/office/drawing/2014/main" id="{1B47DD63-6F04-C94D-82FD-253D02DA9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1" y="3229"/>
                <a:ext cx="8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solidFill>
                      <a:srgbClr val="0033CC"/>
                    </a:solidFill>
                    <a:latin typeface="Symbol" pitchFamily="2" charset="2"/>
                  </a:rPr>
                  <a:t>e</a:t>
                </a:r>
                <a:endParaRPr lang="en-US" altLang="en-US"/>
              </a:p>
            </p:txBody>
          </p:sp>
          <p:sp>
            <p:nvSpPr>
              <p:cNvPr id="49178" name="Oval 31">
                <a:extLst>
                  <a:ext uri="{FF2B5EF4-FFF2-40B4-BE49-F238E27FC236}">
                    <a16:creationId xmlns:a16="http://schemas.microsoft.com/office/drawing/2014/main" id="{D389160A-C452-3244-ACB7-0C5E28D06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2" y="3265"/>
                <a:ext cx="36" cy="36"/>
              </a:xfrm>
              <a:prstGeom prst="ellipse">
                <a:avLst/>
              </a:prstGeom>
              <a:solidFill>
                <a:srgbClr val="003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49174" name="Group 11">
              <a:extLst>
                <a:ext uri="{FF2B5EF4-FFF2-40B4-BE49-F238E27FC236}">
                  <a16:creationId xmlns:a16="http://schemas.microsoft.com/office/drawing/2014/main" id="{F5806851-5331-4B49-9EB2-47B47341D9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7" y="3735"/>
              <a:ext cx="2506" cy="142"/>
              <a:chOff x="3336" y="1888"/>
              <a:chExt cx="1688" cy="96"/>
            </a:xfrm>
          </p:grpSpPr>
          <p:sp>
            <p:nvSpPr>
              <p:cNvPr id="49175" name="Freeform 12">
                <a:extLst>
                  <a:ext uri="{FF2B5EF4-FFF2-40B4-BE49-F238E27FC236}">
                    <a16:creationId xmlns:a16="http://schemas.microsoft.com/office/drawing/2014/main" id="{EFECB068-1ABA-514C-84DA-D60DCB21A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" y="1888"/>
                <a:ext cx="104" cy="96"/>
              </a:xfrm>
              <a:custGeom>
                <a:avLst/>
                <a:gdLst>
                  <a:gd name="T0" fmla="*/ 104 w 104"/>
                  <a:gd name="T1" fmla="*/ 48 h 96"/>
                  <a:gd name="T2" fmla="*/ 0 w 104"/>
                  <a:gd name="T3" fmla="*/ 96 h 96"/>
                  <a:gd name="T4" fmla="*/ 32 w 104"/>
                  <a:gd name="T5" fmla="*/ 48 h 96"/>
                  <a:gd name="T6" fmla="*/ 0 w 104"/>
                  <a:gd name="T7" fmla="*/ 0 h 96"/>
                  <a:gd name="T8" fmla="*/ 104 w 104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104" y="48"/>
                    </a:moveTo>
                    <a:lnTo>
                      <a:pt x="0" y="96"/>
                    </a:lnTo>
                    <a:lnTo>
                      <a:pt x="32" y="48"/>
                    </a:lnTo>
                    <a:lnTo>
                      <a:pt x="0" y="0"/>
                    </a:lnTo>
                    <a:lnTo>
                      <a:pt x="10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9176" name="Line 13">
                <a:extLst>
                  <a:ext uri="{FF2B5EF4-FFF2-40B4-BE49-F238E27FC236}">
                    <a16:creationId xmlns:a16="http://schemas.microsoft.com/office/drawing/2014/main" id="{88DDBEE6-EA44-554E-A5A5-0645CC2E8E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6" y="1936"/>
                <a:ext cx="1616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D63FF7-2565-F94C-8759-E38856591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4EAA17B-59B8-784E-A4F2-C503A5C1AA54}" type="slidenum">
              <a:rPr lang="en-US" altLang="en-US" sz="1200">
                <a:latin typeface="Arial" panose="020B0604020202020204" pitchFamily="34" charset="0"/>
              </a:rPr>
              <a:pPr/>
              <a:t>23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F13AD297-BC8C-D04A-BA62-F44B20FE4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Impact Testing</a:t>
            </a:r>
          </a:p>
        </p:txBody>
      </p:sp>
      <p:grpSp>
        <p:nvGrpSpPr>
          <p:cNvPr id="50180" name="Group 25">
            <a:extLst>
              <a:ext uri="{FF2B5EF4-FFF2-40B4-BE49-F238E27FC236}">
                <a16:creationId xmlns:a16="http://schemas.microsoft.com/office/drawing/2014/main" id="{83E1DADB-4287-CD4F-B4DB-1C9626989F49}"/>
              </a:ext>
            </a:extLst>
          </p:cNvPr>
          <p:cNvGrpSpPr>
            <a:grpSpLocks/>
          </p:cNvGrpSpPr>
          <p:nvPr/>
        </p:nvGrpSpPr>
        <p:grpSpPr bwMode="auto">
          <a:xfrm>
            <a:off x="2297113" y="2312988"/>
            <a:ext cx="5418137" cy="4233862"/>
            <a:chOff x="1447" y="1457"/>
            <a:chExt cx="3413" cy="2667"/>
          </a:xfrm>
        </p:grpSpPr>
        <p:pic>
          <p:nvPicPr>
            <p:cNvPr id="50189" name="Picture 6" descr="Fig 8_12">
              <a:extLst>
                <a:ext uri="{FF2B5EF4-FFF2-40B4-BE49-F238E27FC236}">
                  <a16:creationId xmlns:a16="http://schemas.microsoft.com/office/drawing/2014/main" id="{A887688A-8C59-2447-AA73-0E1FAAED2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" y="1457"/>
              <a:ext cx="3078" cy="2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90" name="Rectangle 7">
              <a:extLst>
                <a:ext uri="{FF2B5EF4-FFF2-40B4-BE49-F238E27FC236}">
                  <a16:creationId xmlns:a16="http://schemas.microsoft.com/office/drawing/2014/main" id="{5CA7184E-51B1-9D45-9997-42049402F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3655"/>
              <a:ext cx="540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CC0000"/>
                  </a:solidFill>
                  <a:latin typeface="Arial" panose="020B0604020202020204" pitchFamily="34" charset="0"/>
                </a:rPr>
                <a:t>final height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50191" name="Group 8">
              <a:extLst>
                <a:ext uri="{FF2B5EF4-FFF2-40B4-BE49-F238E27FC236}">
                  <a16:creationId xmlns:a16="http://schemas.microsoft.com/office/drawing/2014/main" id="{BD5CA729-F2CC-B341-B9F1-F81D8E1B0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4" y="2605"/>
              <a:ext cx="2242" cy="1382"/>
              <a:chOff x="2542" y="2925"/>
              <a:chExt cx="1545" cy="942"/>
            </a:xfrm>
          </p:grpSpPr>
          <p:sp>
            <p:nvSpPr>
              <p:cNvPr id="50193" name="Line 9">
                <a:extLst>
                  <a:ext uri="{FF2B5EF4-FFF2-40B4-BE49-F238E27FC236}">
                    <a16:creationId xmlns:a16="http://schemas.microsoft.com/office/drawing/2014/main" id="{01D0F8E0-D535-004B-B4EE-DCFE545FB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76" y="3866"/>
                <a:ext cx="1477" cy="1"/>
              </a:xfrm>
              <a:prstGeom prst="line">
                <a:avLst/>
              </a:prstGeom>
              <a:noFill/>
              <a:ln w="20638">
                <a:solidFill>
                  <a:srgbClr val="CC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0194" name="Group 10">
                <a:extLst>
                  <a:ext uri="{FF2B5EF4-FFF2-40B4-BE49-F238E27FC236}">
                    <a16:creationId xmlns:a16="http://schemas.microsoft.com/office/drawing/2014/main" id="{67170FC0-B172-5F44-B151-7241103F35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5" y="2925"/>
                <a:ext cx="82" cy="939"/>
                <a:chOff x="3978" y="2994"/>
                <a:chExt cx="76" cy="866"/>
              </a:xfrm>
            </p:grpSpPr>
            <p:sp>
              <p:nvSpPr>
                <p:cNvPr id="50198" name="Freeform 11">
                  <a:extLst>
                    <a:ext uri="{FF2B5EF4-FFF2-40B4-BE49-F238E27FC236}">
                      <a16:creationId xmlns:a16="http://schemas.microsoft.com/office/drawing/2014/main" id="{1509EF7F-2469-1241-A451-4E72D363D2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8" y="2994"/>
                  <a:ext cx="76" cy="82"/>
                </a:xfrm>
                <a:custGeom>
                  <a:avLst/>
                  <a:gdLst>
                    <a:gd name="T0" fmla="*/ 38 w 76"/>
                    <a:gd name="T1" fmla="*/ 0 h 82"/>
                    <a:gd name="T2" fmla="*/ 76 w 76"/>
                    <a:gd name="T3" fmla="*/ 82 h 82"/>
                    <a:gd name="T4" fmla="*/ 38 w 76"/>
                    <a:gd name="T5" fmla="*/ 56 h 82"/>
                    <a:gd name="T6" fmla="*/ 0 w 76"/>
                    <a:gd name="T7" fmla="*/ 82 h 82"/>
                    <a:gd name="T8" fmla="*/ 38 w 76"/>
                    <a:gd name="T9" fmla="*/ 0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"/>
                    <a:gd name="T16" fmla="*/ 0 h 82"/>
                    <a:gd name="T17" fmla="*/ 76 w 76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" h="82">
                      <a:moveTo>
                        <a:pt x="38" y="0"/>
                      </a:moveTo>
                      <a:lnTo>
                        <a:pt x="76" y="82"/>
                      </a:lnTo>
                      <a:lnTo>
                        <a:pt x="38" y="56"/>
                      </a:lnTo>
                      <a:lnTo>
                        <a:pt x="0" y="82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0199" name="Line 12">
                  <a:extLst>
                    <a:ext uri="{FF2B5EF4-FFF2-40B4-BE49-F238E27FC236}">
                      <a16:creationId xmlns:a16="http://schemas.microsoft.com/office/drawing/2014/main" id="{AAE89942-753D-1143-84ED-CA0EC2E021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16" y="3050"/>
                  <a:ext cx="1" cy="810"/>
                </a:xfrm>
                <a:prstGeom prst="line">
                  <a:avLst/>
                </a:prstGeom>
                <a:noFill/>
                <a:ln w="20638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0195" name="Group 13">
                <a:extLst>
                  <a:ext uri="{FF2B5EF4-FFF2-40B4-BE49-F238E27FC236}">
                    <a16:creationId xmlns:a16="http://schemas.microsoft.com/office/drawing/2014/main" id="{F362F065-7C31-864F-93AE-FD8A1D03F7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42" y="3417"/>
                <a:ext cx="76" cy="449"/>
                <a:chOff x="2542" y="3417"/>
                <a:chExt cx="76" cy="449"/>
              </a:xfrm>
            </p:grpSpPr>
            <p:sp>
              <p:nvSpPr>
                <p:cNvPr id="50196" name="Freeform 14">
                  <a:extLst>
                    <a:ext uri="{FF2B5EF4-FFF2-40B4-BE49-F238E27FC236}">
                      <a16:creationId xmlns:a16="http://schemas.microsoft.com/office/drawing/2014/main" id="{E7F0BDA6-3249-4749-8F84-1CF1C85F1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2" y="3417"/>
                  <a:ext cx="76" cy="82"/>
                </a:xfrm>
                <a:custGeom>
                  <a:avLst/>
                  <a:gdLst>
                    <a:gd name="T0" fmla="*/ 38 w 76"/>
                    <a:gd name="T1" fmla="*/ 0 h 82"/>
                    <a:gd name="T2" fmla="*/ 76 w 76"/>
                    <a:gd name="T3" fmla="*/ 82 h 82"/>
                    <a:gd name="T4" fmla="*/ 38 w 76"/>
                    <a:gd name="T5" fmla="*/ 57 h 82"/>
                    <a:gd name="T6" fmla="*/ 0 w 76"/>
                    <a:gd name="T7" fmla="*/ 82 h 82"/>
                    <a:gd name="T8" fmla="*/ 38 w 76"/>
                    <a:gd name="T9" fmla="*/ 0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"/>
                    <a:gd name="T16" fmla="*/ 0 h 82"/>
                    <a:gd name="T17" fmla="*/ 76 w 76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" h="82">
                      <a:moveTo>
                        <a:pt x="38" y="0"/>
                      </a:moveTo>
                      <a:lnTo>
                        <a:pt x="76" y="82"/>
                      </a:lnTo>
                      <a:lnTo>
                        <a:pt x="38" y="57"/>
                      </a:lnTo>
                      <a:lnTo>
                        <a:pt x="0" y="82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0197" name="Line 15">
                  <a:extLst>
                    <a:ext uri="{FF2B5EF4-FFF2-40B4-BE49-F238E27FC236}">
                      <a16:creationId xmlns:a16="http://schemas.microsoft.com/office/drawing/2014/main" id="{D8713FB1-3147-7248-BCCF-72DCDFDCC7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580" y="3474"/>
                  <a:ext cx="1" cy="392"/>
                </a:xfrm>
                <a:prstGeom prst="line">
                  <a:avLst/>
                </a:prstGeom>
                <a:noFill/>
                <a:ln w="20638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0192" name="Rectangle 16">
              <a:extLst>
                <a:ext uri="{FF2B5EF4-FFF2-40B4-BE49-F238E27FC236}">
                  <a16:creationId xmlns:a16="http://schemas.microsoft.com/office/drawing/2014/main" id="{DAEB8EA6-273D-8446-A620-0A31B60EA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3655"/>
              <a:ext cx="59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CC0000"/>
                  </a:solidFill>
                  <a:latin typeface="Arial" panose="020B0604020202020204" pitchFamily="34" charset="0"/>
                </a:rPr>
                <a:t>initial height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0181" name="Rectangle 17">
            <a:extLst>
              <a:ext uri="{FF2B5EF4-FFF2-40B4-BE49-F238E27FC236}">
                <a16:creationId xmlns:a16="http://schemas.microsoft.com/office/drawing/2014/main" id="{3D2F1E18-2A96-F94B-80DE-B13BEBFBA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8" y="1155700"/>
            <a:ext cx="4333875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Impact loading: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severe testing case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makes material more brittle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 decreases toughness</a:t>
            </a:r>
          </a:p>
        </p:txBody>
      </p:sp>
      <p:grpSp>
        <p:nvGrpSpPr>
          <p:cNvPr id="50183" name="Group 19">
            <a:extLst>
              <a:ext uri="{FF2B5EF4-FFF2-40B4-BE49-F238E27FC236}">
                <a16:creationId xmlns:a16="http://schemas.microsoft.com/office/drawing/2014/main" id="{D1210940-A2F3-E841-9C85-AE0312BDBB88}"/>
              </a:ext>
            </a:extLst>
          </p:cNvPr>
          <p:cNvGrpSpPr>
            <a:grpSpLocks/>
          </p:cNvGrpSpPr>
          <p:nvPr/>
        </p:nvGrpSpPr>
        <p:grpSpPr bwMode="auto">
          <a:xfrm>
            <a:off x="6486525" y="1154113"/>
            <a:ext cx="1917700" cy="1804987"/>
            <a:chOff x="4401" y="2304"/>
            <a:chExt cx="1208" cy="1137"/>
          </a:xfrm>
        </p:grpSpPr>
        <p:pic>
          <p:nvPicPr>
            <p:cNvPr id="50184" name="Picture 20">
              <a:extLst>
                <a:ext uri="{FF2B5EF4-FFF2-40B4-BE49-F238E27FC236}">
                  <a16:creationId xmlns:a16="http://schemas.microsoft.com/office/drawing/2014/main" id="{DDD0F388-C576-0F44-BA99-176DF17CE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" y="2512"/>
              <a:ext cx="1208" cy="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85" name="Rectangle 21">
              <a:extLst>
                <a:ext uri="{FF2B5EF4-FFF2-40B4-BE49-F238E27FC236}">
                  <a16:creationId xmlns:a16="http://schemas.microsoft.com/office/drawing/2014/main" id="{80F535F4-9BB9-7845-855D-5F1281D41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" y="2304"/>
              <a:ext cx="5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6600"/>
                  </a:solidFill>
                  <a:latin typeface="Arial" panose="020B0604020202020204" pitchFamily="34" charset="0"/>
                </a:rPr>
                <a:t>(Charpy)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50186" name="Group 22">
              <a:extLst>
                <a:ext uri="{FF2B5EF4-FFF2-40B4-BE49-F238E27FC236}">
                  <a16:creationId xmlns:a16="http://schemas.microsoft.com/office/drawing/2014/main" id="{A72EC47B-2CF5-E34F-B351-A9FEFA484A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4" y="2456"/>
              <a:ext cx="104" cy="280"/>
              <a:chOff x="4744" y="2456"/>
              <a:chExt cx="104" cy="280"/>
            </a:xfrm>
          </p:grpSpPr>
          <p:sp>
            <p:nvSpPr>
              <p:cNvPr id="50187" name="Freeform 23">
                <a:extLst>
                  <a:ext uri="{FF2B5EF4-FFF2-40B4-BE49-F238E27FC236}">
                    <a16:creationId xmlns:a16="http://schemas.microsoft.com/office/drawing/2014/main" id="{6228E3C2-45EB-F14D-823D-86BB56968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0" y="2624"/>
                <a:ext cx="88" cy="112"/>
              </a:xfrm>
              <a:custGeom>
                <a:avLst/>
                <a:gdLst>
                  <a:gd name="T0" fmla="*/ 80 w 88"/>
                  <a:gd name="T1" fmla="*/ 112 h 112"/>
                  <a:gd name="T2" fmla="*/ 0 w 88"/>
                  <a:gd name="T3" fmla="*/ 32 h 112"/>
                  <a:gd name="T4" fmla="*/ 56 w 88"/>
                  <a:gd name="T5" fmla="*/ 48 h 112"/>
                  <a:gd name="T6" fmla="*/ 88 w 88"/>
                  <a:gd name="T7" fmla="*/ 0 h 112"/>
                  <a:gd name="T8" fmla="*/ 80 w 88"/>
                  <a:gd name="T9" fmla="*/ 112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112"/>
                  <a:gd name="T17" fmla="*/ 88 w 88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112">
                    <a:moveTo>
                      <a:pt x="80" y="112"/>
                    </a:moveTo>
                    <a:lnTo>
                      <a:pt x="0" y="32"/>
                    </a:lnTo>
                    <a:lnTo>
                      <a:pt x="56" y="48"/>
                    </a:lnTo>
                    <a:lnTo>
                      <a:pt x="88" y="0"/>
                    </a:lnTo>
                    <a:lnTo>
                      <a:pt x="80" y="112"/>
                    </a:lnTo>
                    <a:close/>
                  </a:path>
                </a:pathLst>
              </a:custGeom>
              <a:solidFill>
                <a:srgbClr val="006600"/>
              </a:solidFill>
              <a:ln w="12700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0188" name="Line 24">
                <a:extLst>
                  <a:ext uri="{FF2B5EF4-FFF2-40B4-BE49-F238E27FC236}">
                    <a16:creationId xmlns:a16="http://schemas.microsoft.com/office/drawing/2014/main" id="{48B78625-0250-9F4C-A6D6-F13A430FC4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44" y="2456"/>
                <a:ext cx="72" cy="216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607515A4-546D-A949-88EE-4A48BED9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F7A1E4AA-5CC6-AB4C-952F-3864E1817935}" type="slidenum">
              <a:rPr lang="en-US" altLang="en-US" sz="1200">
                <a:latin typeface="Arial" panose="020B0604020202020204" pitchFamily="34" charset="0"/>
              </a:rPr>
              <a:pPr/>
              <a:t>24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0249A8C2-3D90-CD42-93F3-C01B60A31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66800"/>
            <a:ext cx="43434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</a:t>
            </a:r>
            <a:r>
              <a:rPr lang="en-US" altLang="en-US" b="1">
                <a:latin typeface="Arial" panose="020B0604020202020204" pitchFamily="34" charset="0"/>
              </a:rPr>
              <a:t>Increasing temperature...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--increases %</a:t>
            </a:r>
            <a:r>
              <a:rPr lang="en-US" altLang="en-US" sz="2200" i="1">
                <a:latin typeface="Arial" panose="020B0604020202020204" pitchFamily="34" charset="0"/>
              </a:rPr>
              <a:t>EL</a:t>
            </a:r>
            <a:r>
              <a:rPr lang="en-US" altLang="en-US" sz="2200">
                <a:latin typeface="Arial" panose="020B0604020202020204" pitchFamily="34" charset="0"/>
              </a:rPr>
              <a:t> and </a:t>
            </a:r>
            <a:r>
              <a:rPr lang="en-US" altLang="en-US" sz="2200" i="1">
                <a:latin typeface="Arial" panose="020B0604020202020204" pitchFamily="34" charset="0"/>
              </a:rPr>
              <a:t>K</a:t>
            </a:r>
            <a:r>
              <a:rPr lang="en-US" altLang="en-US" sz="2800" i="1" baseline="-10000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CC2857A9-ECBD-F24A-8DCB-E2CC0A23C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890713"/>
            <a:ext cx="7620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</a:t>
            </a:r>
            <a:r>
              <a:rPr lang="en-US" altLang="en-US" b="1">
                <a:solidFill>
                  <a:schemeClr val="accent2"/>
                </a:solidFill>
                <a:latin typeface="Arial" panose="020B0604020202020204" pitchFamily="34" charset="0"/>
              </a:rPr>
              <a:t>Ductile-to-Brittle Transition Temperature (DBTT)</a:t>
            </a:r>
            <a:r>
              <a:rPr lang="en-US" altLang="en-US" b="1">
                <a:latin typeface="Arial" panose="020B0604020202020204" pitchFamily="34" charset="0"/>
              </a:rPr>
              <a:t>...</a:t>
            </a:r>
          </a:p>
        </p:txBody>
      </p:sp>
      <p:sp>
        <p:nvSpPr>
          <p:cNvPr id="51205" name="Rectangle 7">
            <a:extLst>
              <a:ext uri="{FF2B5EF4-FFF2-40B4-BE49-F238E27FC236}">
                <a16:creationId xmlns:a16="http://schemas.microsoft.com/office/drawing/2014/main" id="{CD881643-76BB-1641-9AC4-55C77B0C97B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Temperature</a:t>
            </a:r>
          </a:p>
        </p:txBody>
      </p:sp>
      <p:sp>
        <p:nvSpPr>
          <p:cNvPr id="51206" name="Rectangle 10">
            <a:extLst>
              <a:ext uri="{FF2B5EF4-FFF2-40B4-BE49-F238E27FC236}">
                <a16:creationId xmlns:a16="http://schemas.microsoft.com/office/drawing/2014/main" id="{7E303D0C-C42F-104A-B02A-AEF141283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33020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99"/>
                </a:solidFill>
                <a:latin typeface="Arial" panose="020B0604020202020204" pitchFamily="34" charset="0"/>
              </a:rPr>
              <a:t>  </a:t>
            </a:r>
            <a:endParaRPr lang="en-US" altLang="en-US"/>
          </a:p>
        </p:txBody>
      </p:sp>
      <p:sp>
        <p:nvSpPr>
          <p:cNvPr id="51207" name="Rectangle 26">
            <a:extLst>
              <a:ext uri="{FF2B5EF4-FFF2-40B4-BE49-F238E27FC236}">
                <a16:creationId xmlns:a16="http://schemas.microsoft.com/office/drawing/2014/main" id="{DA635BC2-3E52-214B-83D2-532B344E8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44450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CC"/>
                </a:solidFill>
                <a:latin typeface="Arial" panose="020B0604020202020204" pitchFamily="34" charset="0"/>
              </a:rPr>
              <a:t>  </a:t>
            </a:r>
            <a:endParaRPr lang="en-US" altLang="en-US"/>
          </a:p>
        </p:txBody>
      </p:sp>
      <p:sp>
        <p:nvSpPr>
          <p:cNvPr id="51208" name="Rectangle 9">
            <a:extLst>
              <a:ext uri="{FF2B5EF4-FFF2-40B4-BE49-F238E27FC236}">
                <a16:creationId xmlns:a16="http://schemas.microsoft.com/office/drawing/2014/main" id="{A1504A76-6561-CA4E-8E91-578BA7AFC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3302000"/>
            <a:ext cx="36798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99"/>
                </a:solidFill>
                <a:latin typeface="Arial" panose="020B0604020202020204" pitchFamily="34" charset="0"/>
              </a:rPr>
              <a:t>BCC metals (e.g., iron at </a:t>
            </a:r>
            <a:r>
              <a:rPr lang="en-US" altLang="en-US" sz="1800" i="1">
                <a:solidFill>
                  <a:srgbClr val="CC0099"/>
                </a:solidFill>
                <a:latin typeface="Arial" panose="020B0604020202020204" pitchFamily="34" charset="0"/>
              </a:rPr>
              <a:t>T</a:t>
            </a:r>
            <a:r>
              <a:rPr lang="en-US" altLang="en-US" sz="1800">
                <a:solidFill>
                  <a:srgbClr val="CC0099"/>
                </a:solidFill>
                <a:latin typeface="Arial" panose="020B0604020202020204" pitchFamily="34" charset="0"/>
              </a:rPr>
              <a:t> &lt; 914°C)</a:t>
            </a:r>
            <a:endParaRPr lang="en-US" altLang="en-US"/>
          </a:p>
        </p:txBody>
      </p:sp>
      <p:sp>
        <p:nvSpPr>
          <p:cNvPr id="51209" name="Rectangle 11">
            <a:extLst>
              <a:ext uri="{FF2B5EF4-FFF2-40B4-BE49-F238E27FC236}">
                <a16:creationId xmlns:a16="http://schemas.microsoft.com/office/drawing/2014/main" id="{0672C12C-BB0F-4D47-A956-E011B46A3F7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34937" y="3927475"/>
            <a:ext cx="16383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Impact Energy</a:t>
            </a:r>
            <a:endParaRPr lang="en-US" altLang="en-US"/>
          </a:p>
        </p:txBody>
      </p:sp>
      <p:sp>
        <p:nvSpPr>
          <p:cNvPr id="51210" name="Rectangle 12">
            <a:extLst>
              <a:ext uri="{FF2B5EF4-FFF2-40B4-BE49-F238E27FC236}">
                <a16:creationId xmlns:a16="http://schemas.microsoft.com/office/drawing/2014/main" id="{DB407CCF-3171-A140-965F-2FA012F370F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08806" y="2883694"/>
            <a:ext cx="141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en-US"/>
          </a:p>
        </p:txBody>
      </p:sp>
      <p:sp>
        <p:nvSpPr>
          <p:cNvPr id="51211" name="Rectangle 13">
            <a:extLst>
              <a:ext uri="{FF2B5EF4-FFF2-40B4-BE49-F238E27FC236}">
                <a16:creationId xmlns:a16="http://schemas.microsoft.com/office/drawing/2014/main" id="{A8AF3329-5869-4944-A217-8191CC29F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283200"/>
            <a:ext cx="145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Temperature</a:t>
            </a:r>
            <a:endParaRPr lang="en-US" altLang="en-US"/>
          </a:p>
        </p:txBody>
      </p:sp>
      <p:sp>
        <p:nvSpPr>
          <p:cNvPr id="51212" name="Freeform 15">
            <a:extLst>
              <a:ext uri="{FF2B5EF4-FFF2-40B4-BE49-F238E27FC236}">
                <a16:creationId xmlns:a16="http://schemas.microsoft.com/office/drawing/2014/main" id="{F027DF21-2115-F14C-B62C-C37C3C79D1B8}"/>
              </a:ext>
            </a:extLst>
          </p:cNvPr>
          <p:cNvSpPr>
            <a:spLocks/>
          </p:cNvSpPr>
          <p:nvPr/>
        </p:nvSpPr>
        <p:spPr bwMode="auto">
          <a:xfrm>
            <a:off x="1320800" y="2971800"/>
            <a:ext cx="2374900" cy="317500"/>
          </a:xfrm>
          <a:custGeom>
            <a:avLst/>
            <a:gdLst>
              <a:gd name="T0" fmla="*/ 0 w 1496"/>
              <a:gd name="T1" fmla="*/ 200 h 200"/>
              <a:gd name="T2" fmla="*/ 280 w 1496"/>
              <a:gd name="T3" fmla="*/ 128 h 200"/>
              <a:gd name="T4" fmla="*/ 584 w 1496"/>
              <a:gd name="T5" fmla="*/ 80 h 200"/>
              <a:gd name="T6" fmla="*/ 984 w 1496"/>
              <a:gd name="T7" fmla="*/ 32 h 200"/>
              <a:gd name="T8" fmla="*/ 1352 w 1496"/>
              <a:gd name="T9" fmla="*/ 0 h 200"/>
              <a:gd name="T10" fmla="*/ 1496 w 1496"/>
              <a:gd name="T11" fmla="*/ 0 h 2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96"/>
              <a:gd name="T19" fmla="*/ 0 h 200"/>
              <a:gd name="T20" fmla="*/ 1496 w 1496"/>
              <a:gd name="T21" fmla="*/ 200 h 2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96" h="200">
                <a:moveTo>
                  <a:pt x="0" y="200"/>
                </a:moveTo>
                <a:lnTo>
                  <a:pt x="280" y="128"/>
                </a:lnTo>
                <a:lnTo>
                  <a:pt x="584" y="80"/>
                </a:lnTo>
                <a:lnTo>
                  <a:pt x="984" y="32"/>
                </a:lnTo>
                <a:lnTo>
                  <a:pt x="1352" y="0"/>
                </a:lnTo>
                <a:lnTo>
                  <a:pt x="1496" y="0"/>
                </a:lnTo>
              </a:path>
            </a:pathLst>
          </a:custGeom>
          <a:noFill/>
          <a:ln w="57150">
            <a:solidFill>
              <a:srgbClr val="0088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1213" name="Freeform 17">
            <a:extLst>
              <a:ext uri="{FF2B5EF4-FFF2-40B4-BE49-F238E27FC236}">
                <a16:creationId xmlns:a16="http://schemas.microsoft.com/office/drawing/2014/main" id="{4579C367-8CF1-F342-B508-569954BB33D8}"/>
              </a:ext>
            </a:extLst>
          </p:cNvPr>
          <p:cNvSpPr>
            <a:spLocks/>
          </p:cNvSpPr>
          <p:nvPr/>
        </p:nvSpPr>
        <p:spPr bwMode="auto">
          <a:xfrm>
            <a:off x="1663700" y="2743200"/>
            <a:ext cx="1320800" cy="368300"/>
          </a:xfrm>
          <a:custGeom>
            <a:avLst/>
            <a:gdLst>
              <a:gd name="T0" fmla="*/ 0 w 832"/>
              <a:gd name="T1" fmla="*/ 232 h 232"/>
              <a:gd name="T2" fmla="*/ 440 w 832"/>
              <a:gd name="T3" fmla="*/ 192 h 232"/>
              <a:gd name="T4" fmla="*/ 832 w 832"/>
              <a:gd name="T5" fmla="*/ 128 h 232"/>
              <a:gd name="T6" fmla="*/ 728 w 832"/>
              <a:gd name="T7" fmla="*/ 0 h 232"/>
              <a:gd name="T8" fmla="*/ 80 w 832"/>
              <a:gd name="T9" fmla="*/ 72 h 232"/>
              <a:gd name="T10" fmla="*/ 0 w 832"/>
              <a:gd name="T11" fmla="*/ 232 h 2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32"/>
              <a:gd name="T19" fmla="*/ 0 h 232"/>
              <a:gd name="T20" fmla="*/ 832 w 832"/>
              <a:gd name="T21" fmla="*/ 232 h 2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32" h="232">
                <a:moveTo>
                  <a:pt x="0" y="232"/>
                </a:moveTo>
                <a:lnTo>
                  <a:pt x="440" y="192"/>
                </a:lnTo>
                <a:lnTo>
                  <a:pt x="832" y="128"/>
                </a:lnTo>
                <a:lnTo>
                  <a:pt x="728" y="0"/>
                </a:lnTo>
                <a:lnTo>
                  <a:pt x="80" y="72"/>
                </a:lnTo>
                <a:lnTo>
                  <a:pt x="0" y="2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1214" name="Rectangle 19">
            <a:extLst>
              <a:ext uri="{FF2B5EF4-FFF2-40B4-BE49-F238E27FC236}">
                <a16:creationId xmlns:a16="http://schemas.microsoft.com/office/drawing/2014/main" id="{DA13CCA2-096F-7144-8273-AAC0CA7181FE}"/>
              </a:ext>
            </a:extLst>
          </p:cNvPr>
          <p:cNvSpPr>
            <a:spLocks noChangeArrowheads="1"/>
          </p:cNvSpPr>
          <p:nvPr/>
        </p:nvSpPr>
        <p:spPr bwMode="auto">
          <a:xfrm rot="-360000">
            <a:off x="4065588" y="25463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9900"/>
                </a:solidFill>
                <a:latin typeface="Arial" panose="020B0604020202020204" pitchFamily="34" charset="0"/>
              </a:rPr>
              <a:t>  </a:t>
            </a:r>
            <a:endParaRPr lang="en-US" altLang="en-US"/>
          </a:p>
        </p:txBody>
      </p:sp>
      <p:sp>
        <p:nvSpPr>
          <p:cNvPr id="51215" name="Freeform 20">
            <a:extLst>
              <a:ext uri="{FF2B5EF4-FFF2-40B4-BE49-F238E27FC236}">
                <a16:creationId xmlns:a16="http://schemas.microsoft.com/office/drawing/2014/main" id="{241F2502-4D86-374A-8903-BDC27E31C1A3}"/>
              </a:ext>
            </a:extLst>
          </p:cNvPr>
          <p:cNvSpPr>
            <a:spLocks/>
          </p:cNvSpPr>
          <p:nvPr/>
        </p:nvSpPr>
        <p:spPr bwMode="auto">
          <a:xfrm>
            <a:off x="1409700" y="4775200"/>
            <a:ext cx="2616200" cy="266700"/>
          </a:xfrm>
          <a:custGeom>
            <a:avLst/>
            <a:gdLst>
              <a:gd name="T0" fmla="*/ 0 w 1648"/>
              <a:gd name="T1" fmla="*/ 168 h 168"/>
              <a:gd name="T2" fmla="*/ 296 w 1648"/>
              <a:gd name="T3" fmla="*/ 88 h 168"/>
              <a:gd name="T4" fmla="*/ 736 w 1648"/>
              <a:gd name="T5" fmla="*/ 32 h 168"/>
              <a:gd name="T6" fmla="*/ 1216 w 1648"/>
              <a:gd name="T7" fmla="*/ 0 h 168"/>
              <a:gd name="T8" fmla="*/ 1648 w 1648"/>
              <a:gd name="T9" fmla="*/ 0 h 1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48"/>
              <a:gd name="T16" fmla="*/ 0 h 168"/>
              <a:gd name="T17" fmla="*/ 1648 w 1648"/>
              <a:gd name="T18" fmla="*/ 168 h 1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48" h="168">
                <a:moveTo>
                  <a:pt x="0" y="168"/>
                </a:moveTo>
                <a:lnTo>
                  <a:pt x="296" y="88"/>
                </a:lnTo>
                <a:lnTo>
                  <a:pt x="736" y="32"/>
                </a:lnTo>
                <a:lnTo>
                  <a:pt x="1216" y="0"/>
                </a:lnTo>
                <a:lnTo>
                  <a:pt x="1648" y="0"/>
                </a:lnTo>
              </a:path>
            </a:pathLst>
          </a:custGeom>
          <a:noFill/>
          <a:ln w="5715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1216" name="Rectangle 22">
            <a:extLst>
              <a:ext uri="{FF2B5EF4-FFF2-40B4-BE49-F238E27FC236}">
                <a16:creationId xmlns:a16="http://schemas.microsoft.com/office/drawing/2014/main" id="{8EC4B871-36ED-F540-B2B4-2275B204E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445000"/>
            <a:ext cx="24907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CC"/>
                </a:solidFill>
                <a:latin typeface="Arial" panose="020B0604020202020204" pitchFamily="34" charset="0"/>
              </a:rPr>
              <a:t>High strength materials (</a:t>
            </a:r>
            <a:endParaRPr lang="en-US" altLang="en-US"/>
          </a:p>
        </p:txBody>
      </p:sp>
      <p:sp>
        <p:nvSpPr>
          <p:cNvPr id="51217" name="Rectangle 23">
            <a:extLst>
              <a:ext uri="{FF2B5EF4-FFF2-40B4-BE49-F238E27FC236}">
                <a16:creationId xmlns:a16="http://schemas.microsoft.com/office/drawing/2014/main" id="{48E3981A-5F49-9247-A5E6-79981F0B2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350" y="4432300"/>
            <a:ext cx="1381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1">
                <a:solidFill>
                  <a:srgbClr val="0000CC"/>
                </a:solidFill>
                <a:latin typeface="Symbol" pitchFamily="2" charset="2"/>
              </a:rPr>
              <a:t>s</a:t>
            </a:r>
            <a:endParaRPr lang="en-US" altLang="en-US" b="1">
              <a:latin typeface="Symbol" pitchFamily="2" charset="2"/>
            </a:endParaRPr>
          </a:p>
        </p:txBody>
      </p:sp>
      <p:sp>
        <p:nvSpPr>
          <p:cNvPr id="51218" name="Rectangle 24">
            <a:extLst>
              <a:ext uri="{FF2B5EF4-FFF2-40B4-BE49-F238E27FC236}">
                <a16:creationId xmlns:a16="http://schemas.microsoft.com/office/drawing/2014/main" id="{F5D9AD2E-C767-784B-9689-6A239A842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25" y="449580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>
                <a:solidFill>
                  <a:srgbClr val="0000CC"/>
                </a:solidFill>
                <a:latin typeface="Arial" panose="020B0604020202020204" pitchFamily="34" charset="0"/>
              </a:rPr>
              <a:t>y</a:t>
            </a:r>
            <a:endParaRPr lang="en-US" altLang="en-US" i="1"/>
          </a:p>
        </p:txBody>
      </p:sp>
      <p:sp>
        <p:nvSpPr>
          <p:cNvPr id="51219" name="Rectangle 25">
            <a:extLst>
              <a:ext uri="{FF2B5EF4-FFF2-40B4-BE49-F238E27FC236}">
                <a16:creationId xmlns:a16="http://schemas.microsoft.com/office/drawing/2014/main" id="{BB67430B-A2A9-884A-A556-20893C58B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4445000"/>
            <a:ext cx="9334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CC"/>
                </a:solidFill>
                <a:latin typeface="Arial" panose="020B0604020202020204" pitchFamily="34" charset="0"/>
              </a:rPr>
              <a:t> &gt; </a:t>
            </a:r>
            <a:r>
              <a:rPr lang="en-US" altLang="en-US" sz="1800" i="1">
                <a:solidFill>
                  <a:srgbClr val="0000CC"/>
                </a:solidFill>
                <a:latin typeface="Arial" panose="020B0604020202020204" pitchFamily="34" charset="0"/>
              </a:rPr>
              <a:t>E</a:t>
            </a:r>
            <a:r>
              <a:rPr lang="en-US" altLang="en-US" sz="1800">
                <a:solidFill>
                  <a:srgbClr val="0000CC"/>
                </a:solidFill>
                <a:latin typeface="Arial" panose="020B0604020202020204" pitchFamily="34" charset="0"/>
              </a:rPr>
              <a:t>/150)</a:t>
            </a:r>
            <a:endParaRPr lang="en-US" altLang="en-US"/>
          </a:p>
        </p:txBody>
      </p:sp>
      <p:sp>
        <p:nvSpPr>
          <p:cNvPr id="51220" name="Line 27">
            <a:extLst>
              <a:ext uri="{FF2B5EF4-FFF2-40B4-BE49-F238E27FC236}">
                <a16:creationId xmlns:a16="http://schemas.microsoft.com/office/drawing/2014/main" id="{56FFFA51-132B-A846-9392-B4DE9454C2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71900" y="3009900"/>
            <a:ext cx="12700" cy="25400"/>
          </a:xfrm>
          <a:prstGeom prst="line">
            <a:avLst/>
          </a:prstGeom>
          <a:noFill/>
          <a:ln w="38100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21" name="Rectangle 28">
            <a:extLst>
              <a:ext uri="{FF2B5EF4-FFF2-40B4-BE49-F238E27FC236}">
                <a16:creationId xmlns:a16="http://schemas.microsoft.com/office/drawing/2014/main" id="{C2F4F061-4BBC-1A44-9F4F-3A2BA7FB2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3556000"/>
            <a:ext cx="1244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99"/>
                </a:solidFill>
                <a:latin typeface="Arial" panose="020B0604020202020204" pitchFamily="34" charset="0"/>
              </a:rPr>
              <a:t>polymers     </a:t>
            </a:r>
            <a:endParaRPr lang="en-US" altLang="en-US"/>
          </a:p>
        </p:txBody>
      </p:sp>
      <p:sp>
        <p:nvSpPr>
          <p:cNvPr id="51222" name="Rectangle 29">
            <a:extLst>
              <a:ext uri="{FF2B5EF4-FFF2-40B4-BE49-F238E27FC236}">
                <a16:creationId xmlns:a16="http://schemas.microsoft.com/office/drawing/2014/main" id="{625E67E9-60B9-9745-93D0-85654F175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35560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99"/>
                </a:solidFill>
                <a:latin typeface="Arial" panose="020B0604020202020204" pitchFamily="34" charset="0"/>
              </a:rPr>
              <a:t>  </a:t>
            </a:r>
            <a:endParaRPr lang="en-US" altLang="en-US"/>
          </a:p>
        </p:txBody>
      </p:sp>
      <p:sp>
        <p:nvSpPr>
          <p:cNvPr id="51223" name="Rectangle 30">
            <a:extLst>
              <a:ext uri="{FF2B5EF4-FFF2-40B4-BE49-F238E27FC236}">
                <a16:creationId xmlns:a16="http://schemas.microsoft.com/office/drawing/2014/main" id="{C80FD813-BE76-1D46-BB3C-591D9D5F6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0" y="3987800"/>
            <a:ext cx="1282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More Ductile</a:t>
            </a:r>
            <a:endParaRPr lang="en-US" altLang="en-US"/>
          </a:p>
        </p:txBody>
      </p:sp>
      <p:sp>
        <p:nvSpPr>
          <p:cNvPr id="51224" name="Rectangle 31">
            <a:extLst>
              <a:ext uri="{FF2B5EF4-FFF2-40B4-BE49-F238E27FC236}">
                <a16:creationId xmlns:a16="http://schemas.microsoft.com/office/drawing/2014/main" id="{82CB9680-B3DB-7744-BC94-B297CE790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0" y="39878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en-US"/>
          </a:p>
        </p:txBody>
      </p:sp>
      <p:sp>
        <p:nvSpPr>
          <p:cNvPr id="51225" name="Rectangle 32">
            <a:extLst>
              <a:ext uri="{FF2B5EF4-FFF2-40B4-BE49-F238E27FC236}">
                <a16:creationId xmlns:a16="http://schemas.microsoft.com/office/drawing/2014/main" id="{31E5C989-B4B4-AA42-97E1-65AFA183D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100" y="3987800"/>
            <a:ext cx="584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Brittle</a:t>
            </a:r>
            <a:endParaRPr lang="en-US" altLang="en-US"/>
          </a:p>
        </p:txBody>
      </p:sp>
      <p:sp>
        <p:nvSpPr>
          <p:cNvPr id="51226" name="Rectangle 33">
            <a:extLst>
              <a:ext uri="{FF2B5EF4-FFF2-40B4-BE49-F238E27FC236}">
                <a16:creationId xmlns:a16="http://schemas.microsoft.com/office/drawing/2014/main" id="{10626FB0-9197-A842-A030-B2C36B465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900" y="398780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endParaRPr lang="en-US" altLang="en-US"/>
          </a:p>
        </p:txBody>
      </p:sp>
      <p:sp>
        <p:nvSpPr>
          <p:cNvPr id="51227" name="Rectangle 34">
            <a:extLst>
              <a:ext uri="{FF2B5EF4-FFF2-40B4-BE49-F238E27FC236}">
                <a16:creationId xmlns:a16="http://schemas.microsoft.com/office/drawing/2014/main" id="{04880E7F-39CE-3443-8D5A-6D329BAA4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664200"/>
            <a:ext cx="1663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33FF"/>
                </a:solidFill>
                <a:latin typeface="Arial" panose="020B0604020202020204" pitchFamily="34" charset="0"/>
              </a:rPr>
              <a:t>Ductile-to-brittle </a:t>
            </a:r>
            <a:endParaRPr lang="en-US" altLang="en-US"/>
          </a:p>
        </p:txBody>
      </p:sp>
      <p:sp>
        <p:nvSpPr>
          <p:cNvPr id="51228" name="Rectangle 35">
            <a:extLst>
              <a:ext uri="{FF2B5EF4-FFF2-40B4-BE49-F238E27FC236}">
                <a16:creationId xmlns:a16="http://schemas.microsoft.com/office/drawing/2014/main" id="{D5B503F0-90BC-0B4F-8B52-90FBB2459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00" y="5930900"/>
            <a:ext cx="22240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33FF"/>
                </a:solidFill>
                <a:latin typeface="Arial" panose="020B0604020202020204" pitchFamily="34" charset="0"/>
              </a:rPr>
              <a:t>transition temperature</a:t>
            </a:r>
            <a:endParaRPr lang="en-US" altLang="en-US"/>
          </a:p>
        </p:txBody>
      </p:sp>
      <p:sp>
        <p:nvSpPr>
          <p:cNvPr id="51229" name="Rectangle 50">
            <a:extLst>
              <a:ext uri="{FF2B5EF4-FFF2-40B4-BE49-F238E27FC236}">
                <a16:creationId xmlns:a16="http://schemas.microsoft.com/office/drawing/2014/main" id="{1E492D24-38CC-A84E-9F81-493222A70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5270500"/>
            <a:ext cx="1079500" cy="330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51230" name="Group 54">
            <a:extLst>
              <a:ext uri="{FF2B5EF4-FFF2-40B4-BE49-F238E27FC236}">
                <a16:creationId xmlns:a16="http://schemas.microsoft.com/office/drawing/2014/main" id="{F76CB7B2-8710-2549-9718-B68AA3BBF857}"/>
              </a:ext>
            </a:extLst>
          </p:cNvPr>
          <p:cNvGrpSpPr>
            <a:grpSpLocks/>
          </p:cNvGrpSpPr>
          <p:nvPr/>
        </p:nvGrpSpPr>
        <p:grpSpPr bwMode="auto">
          <a:xfrm>
            <a:off x="2044700" y="4051300"/>
            <a:ext cx="482600" cy="152400"/>
            <a:chOff x="1312" y="2552"/>
            <a:chExt cx="304" cy="96"/>
          </a:xfrm>
        </p:grpSpPr>
        <p:sp>
          <p:nvSpPr>
            <p:cNvPr id="51242" name="Freeform 55">
              <a:extLst>
                <a:ext uri="{FF2B5EF4-FFF2-40B4-BE49-F238E27FC236}">
                  <a16:creationId xmlns:a16="http://schemas.microsoft.com/office/drawing/2014/main" id="{D0F3875E-D652-6A4F-A1E1-5F3DA9DA5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" y="2552"/>
              <a:ext cx="104" cy="96"/>
            </a:xfrm>
            <a:custGeom>
              <a:avLst/>
              <a:gdLst>
                <a:gd name="T0" fmla="*/ 0 w 104"/>
                <a:gd name="T1" fmla="*/ 48 h 96"/>
                <a:gd name="T2" fmla="*/ 104 w 104"/>
                <a:gd name="T3" fmla="*/ 0 h 96"/>
                <a:gd name="T4" fmla="*/ 72 w 104"/>
                <a:gd name="T5" fmla="*/ 48 h 96"/>
                <a:gd name="T6" fmla="*/ 104 w 104"/>
                <a:gd name="T7" fmla="*/ 96 h 96"/>
                <a:gd name="T8" fmla="*/ 0 w 104"/>
                <a:gd name="T9" fmla="*/ 48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96"/>
                <a:gd name="T17" fmla="*/ 104 w 104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96">
                  <a:moveTo>
                    <a:pt x="0" y="48"/>
                  </a:moveTo>
                  <a:lnTo>
                    <a:pt x="104" y="0"/>
                  </a:lnTo>
                  <a:lnTo>
                    <a:pt x="72" y="48"/>
                  </a:lnTo>
                  <a:lnTo>
                    <a:pt x="104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43" name="Line 56">
              <a:extLst>
                <a:ext uri="{FF2B5EF4-FFF2-40B4-BE49-F238E27FC236}">
                  <a16:creationId xmlns:a16="http://schemas.microsoft.com/office/drawing/2014/main" id="{60922A44-DEE7-514D-A9F4-0F05C3457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4" y="2600"/>
              <a:ext cx="232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231" name="Group 57">
            <a:extLst>
              <a:ext uri="{FF2B5EF4-FFF2-40B4-BE49-F238E27FC236}">
                <a16:creationId xmlns:a16="http://schemas.microsoft.com/office/drawing/2014/main" id="{109ADED9-14A8-0A4A-A82F-C244F7FC18F0}"/>
              </a:ext>
            </a:extLst>
          </p:cNvPr>
          <p:cNvGrpSpPr>
            <a:grpSpLocks/>
          </p:cNvGrpSpPr>
          <p:nvPr/>
        </p:nvGrpSpPr>
        <p:grpSpPr bwMode="auto">
          <a:xfrm>
            <a:off x="2641600" y="4051300"/>
            <a:ext cx="495300" cy="152400"/>
            <a:chOff x="1712" y="2552"/>
            <a:chExt cx="312" cy="96"/>
          </a:xfrm>
        </p:grpSpPr>
        <p:sp>
          <p:nvSpPr>
            <p:cNvPr id="51240" name="Freeform 58">
              <a:extLst>
                <a:ext uri="{FF2B5EF4-FFF2-40B4-BE49-F238E27FC236}">
                  <a16:creationId xmlns:a16="http://schemas.microsoft.com/office/drawing/2014/main" id="{BEC00F7F-6092-CA42-9641-5C72C6160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2552"/>
              <a:ext cx="104" cy="96"/>
            </a:xfrm>
            <a:custGeom>
              <a:avLst/>
              <a:gdLst>
                <a:gd name="T0" fmla="*/ 104 w 104"/>
                <a:gd name="T1" fmla="*/ 48 h 96"/>
                <a:gd name="T2" fmla="*/ 0 w 104"/>
                <a:gd name="T3" fmla="*/ 96 h 96"/>
                <a:gd name="T4" fmla="*/ 32 w 104"/>
                <a:gd name="T5" fmla="*/ 48 h 96"/>
                <a:gd name="T6" fmla="*/ 0 w 104"/>
                <a:gd name="T7" fmla="*/ 0 h 96"/>
                <a:gd name="T8" fmla="*/ 104 w 104"/>
                <a:gd name="T9" fmla="*/ 48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96"/>
                <a:gd name="T17" fmla="*/ 104 w 104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96">
                  <a:moveTo>
                    <a:pt x="104" y="48"/>
                  </a:moveTo>
                  <a:lnTo>
                    <a:pt x="0" y="96"/>
                  </a:lnTo>
                  <a:lnTo>
                    <a:pt x="32" y="48"/>
                  </a:lnTo>
                  <a:lnTo>
                    <a:pt x="0" y="0"/>
                  </a:lnTo>
                  <a:lnTo>
                    <a:pt x="104" y="4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41" name="Line 59">
              <a:extLst>
                <a:ext uri="{FF2B5EF4-FFF2-40B4-BE49-F238E27FC236}">
                  <a16:creationId xmlns:a16="http://schemas.microsoft.com/office/drawing/2014/main" id="{065A2D14-3C55-8E45-B2AA-234FB86052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2" y="2600"/>
              <a:ext cx="24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32" name="Freeform 60">
            <a:extLst>
              <a:ext uri="{FF2B5EF4-FFF2-40B4-BE49-F238E27FC236}">
                <a16:creationId xmlns:a16="http://schemas.microsoft.com/office/drawing/2014/main" id="{A5166C57-A526-1A43-9E8F-DFDE132B3AA4}"/>
              </a:ext>
            </a:extLst>
          </p:cNvPr>
          <p:cNvSpPr>
            <a:spLocks/>
          </p:cNvSpPr>
          <p:nvPr/>
        </p:nvSpPr>
        <p:spPr bwMode="auto">
          <a:xfrm>
            <a:off x="914400" y="2679700"/>
            <a:ext cx="3860800" cy="2578100"/>
          </a:xfrm>
          <a:custGeom>
            <a:avLst/>
            <a:gdLst>
              <a:gd name="T0" fmla="*/ 0 w 2432"/>
              <a:gd name="T1" fmla="*/ 0 h 1624"/>
              <a:gd name="T2" fmla="*/ 0 w 2432"/>
              <a:gd name="T3" fmla="*/ 1624 h 1624"/>
              <a:gd name="T4" fmla="*/ 2432 w 2432"/>
              <a:gd name="T5" fmla="*/ 1624 h 1624"/>
              <a:gd name="T6" fmla="*/ 0 60000 65536"/>
              <a:gd name="T7" fmla="*/ 0 60000 65536"/>
              <a:gd name="T8" fmla="*/ 0 60000 65536"/>
              <a:gd name="T9" fmla="*/ 0 w 2432"/>
              <a:gd name="T10" fmla="*/ 0 h 1624"/>
              <a:gd name="T11" fmla="*/ 2432 w 2432"/>
              <a:gd name="T12" fmla="*/ 1624 h 1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32" h="1624">
                <a:moveTo>
                  <a:pt x="0" y="0"/>
                </a:moveTo>
                <a:lnTo>
                  <a:pt x="0" y="1624"/>
                </a:lnTo>
                <a:lnTo>
                  <a:pt x="2432" y="1624"/>
                </a:ln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1233" name="Rectangle 65">
            <a:extLst>
              <a:ext uri="{FF2B5EF4-FFF2-40B4-BE49-F238E27FC236}">
                <a16:creationId xmlns:a16="http://schemas.microsoft.com/office/drawing/2014/main" id="{3C7D32BD-EE5F-A84D-8C07-2922CB11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613" y="2544763"/>
            <a:ext cx="2749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9900"/>
                </a:solidFill>
                <a:latin typeface="Arial" panose="020B0604020202020204" pitchFamily="34" charset="0"/>
              </a:rPr>
              <a:t>FCC metals (e.g., Cu, Ni)</a:t>
            </a:r>
          </a:p>
        </p:txBody>
      </p:sp>
      <p:sp>
        <p:nvSpPr>
          <p:cNvPr id="51234" name="Freeform 68">
            <a:extLst>
              <a:ext uri="{FF2B5EF4-FFF2-40B4-BE49-F238E27FC236}">
                <a16:creationId xmlns:a16="http://schemas.microsoft.com/office/drawing/2014/main" id="{DB48DA00-A20A-114C-956D-051564AA079F}"/>
              </a:ext>
            </a:extLst>
          </p:cNvPr>
          <p:cNvSpPr>
            <a:spLocks/>
          </p:cNvSpPr>
          <p:nvPr/>
        </p:nvSpPr>
        <p:spPr bwMode="auto">
          <a:xfrm>
            <a:off x="1438275" y="2971800"/>
            <a:ext cx="2867025" cy="2066925"/>
          </a:xfrm>
          <a:custGeom>
            <a:avLst/>
            <a:gdLst>
              <a:gd name="T0" fmla="*/ 0 w 1806"/>
              <a:gd name="T1" fmla="*/ 1302 h 1302"/>
              <a:gd name="T2" fmla="*/ 216 w 1806"/>
              <a:gd name="T3" fmla="*/ 1254 h 1302"/>
              <a:gd name="T4" fmla="*/ 330 w 1806"/>
              <a:gd name="T5" fmla="*/ 1230 h 1302"/>
              <a:gd name="T6" fmla="*/ 384 w 1806"/>
              <a:gd name="T7" fmla="*/ 1218 h 1302"/>
              <a:gd name="T8" fmla="*/ 516 w 1806"/>
              <a:gd name="T9" fmla="*/ 1128 h 1302"/>
              <a:gd name="T10" fmla="*/ 660 w 1806"/>
              <a:gd name="T11" fmla="*/ 930 h 1302"/>
              <a:gd name="T12" fmla="*/ 786 w 1806"/>
              <a:gd name="T13" fmla="*/ 528 h 1302"/>
              <a:gd name="T14" fmla="*/ 924 w 1806"/>
              <a:gd name="T15" fmla="*/ 270 h 1302"/>
              <a:gd name="T16" fmla="*/ 1164 w 1806"/>
              <a:gd name="T17" fmla="*/ 102 h 1302"/>
              <a:gd name="T18" fmla="*/ 1440 w 1806"/>
              <a:gd name="T19" fmla="*/ 24 h 1302"/>
              <a:gd name="T20" fmla="*/ 1806 w 1806"/>
              <a:gd name="T21" fmla="*/ 0 h 13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806"/>
              <a:gd name="T34" fmla="*/ 0 h 1302"/>
              <a:gd name="T35" fmla="*/ 1806 w 1806"/>
              <a:gd name="T36" fmla="*/ 1302 h 130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806" h="1302">
                <a:moveTo>
                  <a:pt x="0" y="1302"/>
                </a:moveTo>
                <a:cubicBezTo>
                  <a:pt x="80" y="1284"/>
                  <a:pt x="161" y="1266"/>
                  <a:pt x="216" y="1254"/>
                </a:cubicBezTo>
                <a:cubicBezTo>
                  <a:pt x="271" y="1242"/>
                  <a:pt x="302" y="1236"/>
                  <a:pt x="330" y="1230"/>
                </a:cubicBezTo>
                <a:cubicBezTo>
                  <a:pt x="358" y="1224"/>
                  <a:pt x="353" y="1235"/>
                  <a:pt x="384" y="1218"/>
                </a:cubicBezTo>
                <a:cubicBezTo>
                  <a:pt x="415" y="1201"/>
                  <a:pt x="470" y="1176"/>
                  <a:pt x="516" y="1128"/>
                </a:cubicBezTo>
                <a:cubicBezTo>
                  <a:pt x="562" y="1080"/>
                  <a:pt x="615" y="1030"/>
                  <a:pt x="660" y="930"/>
                </a:cubicBezTo>
                <a:cubicBezTo>
                  <a:pt x="705" y="830"/>
                  <a:pt x="742" y="638"/>
                  <a:pt x="786" y="528"/>
                </a:cubicBezTo>
                <a:cubicBezTo>
                  <a:pt x="830" y="418"/>
                  <a:pt x="861" y="341"/>
                  <a:pt x="924" y="270"/>
                </a:cubicBezTo>
                <a:cubicBezTo>
                  <a:pt x="987" y="199"/>
                  <a:pt x="1078" y="143"/>
                  <a:pt x="1164" y="102"/>
                </a:cubicBezTo>
                <a:cubicBezTo>
                  <a:pt x="1250" y="61"/>
                  <a:pt x="1333" y="41"/>
                  <a:pt x="1440" y="24"/>
                </a:cubicBezTo>
                <a:cubicBezTo>
                  <a:pt x="1547" y="7"/>
                  <a:pt x="1746" y="4"/>
                  <a:pt x="1806" y="0"/>
                </a:cubicBezTo>
              </a:path>
            </a:pathLst>
          </a:custGeom>
          <a:noFill/>
          <a:ln w="57150">
            <a:solidFill>
              <a:srgbClr val="CC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51235" name="Group 51">
            <a:extLst>
              <a:ext uri="{FF2B5EF4-FFF2-40B4-BE49-F238E27FC236}">
                <a16:creationId xmlns:a16="http://schemas.microsoft.com/office/drawing/2014/main" id="{E47EB018-FE67-6047-BC78-41CBC785D331}"/>
              </a:ext>
            </a:extLst>
          </p:cNvPr>
          <p:cNvGrpSpPr>
            <a:grpSpLocks/>
          </p:cNvGrpSpPr>
          <p:nvPr/>
        </p:nvGrpSpPr>
        <p:grpSpPr bwMode="auto">
          <a:xfrm>
            <a:off x="2524125" y="5270500"/>
            <a:ext cx="152400" cy="406400"/>
            <a:chOff x="1632" y="3320"/>
            <a:chExt cx="96" cy="256"/>
          </a:xfrm>
        </p:grpSpPr>
        <p:sp>
          <p:nvSpPr>
            <p:cNvPr id="51238" name="Freeform 52">
              <a:extLst>
                <a:ext uri="{FF2B5EF4-FFF2-40B4-BE49-F238E27FC236}">
                  <a16:creationId xmlns:a16="http://schemas.microsoft.com/office/drawing/2014/main" id="{A0944A27-C38E-F84D-A1F5-2F3FC1D7C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3320"/>
              <a:ext cx="96" cy="104"/>
            </a:xfrm>
            <a:custGeom>
              <a:avLst/>
              <a:gdLst>
                <a:gd name="T0" fmla="*/ 48 w 96"/>
                <a:gd name="T1" fmla="*/ 0 h 104"/>
                <a:gd name="T2" fmla="*/ 96 w 96"/>
                <a:gd name="T3" fmla="*/ 104 h 104"/>
                <a:gd name="T4" fmla="*/ 48 w 96"/>
                <a:gd name="T5" fmla="*/ 72 h 104"/>
                <a:gd name="T6" fmla="*/ 0 w 96"/>
                <a:gd name="T7" fmla="*/ 104 h 104"/>
                <a:gd name="T8" fmla="*/ 48 w 96"/>
                <a:gd name="T9" fmla="*/ 0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04"/>
                <a:gd name="T17" fmla="*/ 96 w 96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04">
                  <a:moveTo>
                    <a:pt x="48" y="0"/>
                  </a:moveTo>
                  <a:lnTo>
                    <a:pt x="96" y="104"/>
                  </a:lnTo>
                  <a:lnTo>
                    <a:pt x="48" y="72"/>
                  </a:lnTo>
                  <a:lnTo>
                    <a:pt x="0" y="10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39" name="Line 53">
              <a:extLst>
                <a:ext uri="{FF2B5EF4-FFF2-40B4-BE49-F238E27FC236}">
                  <a16:creationId xmlns:a16="http://schemas.microsoft.com/office/drawing/2014/main" id="{C323847A-0991-2245-9BE7-DA31725939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3392"/>
              <a:ext cx="1" cy="18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36" name="Line 70">
            <a:extLst>
              <a:ext uri="{FF2B5EF4-FFF2-40B4-BE49-F238E27FC236}">
                <a16:creationId xmlns:a16="http://schemas.microsoft.com/office/drawing/2014/main" id="{7AB072E7-5A1F-AA41-881C-FC438C2D6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7150" y="4121150"/>
            <a:ext cx="0" cy="112077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F51BBE8-DF91-CB4D-80DF-B857954E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3A39A85-CF62-F34F-BC39-7380B389DA70}" type="slidenum">
              <a:rPr lang="en-US" altLang="en-US" sz="1200">
                <a:latin typeface="Arial" panose="020B0604020202020204" pitchFamily="34" charset="0"/>
              </a:rPr>
              <a:pPr/>
              <a:t>25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3253" name="Rectangle 3">
            <a:extLst>
              <a:ext uri="{FF2B5EF4-FFF2-40B4-BE49-F238E27FC236}">
                <a16:creationId xmlns:a16="http://schemas.microsoft.com/office/drawing/2014/main" id="{AC8A6555-D61A-7344-8175-C02BF6501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00200"/>
            <a:ext cx="3810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latin typeface="Arial" panose="020B0604020202020204" pitchFamily="34" charset="0"/>
              </a:rPr>
              <a:t>•  Pre-WWII:  The Titanic</a:t>
            </a:r>
          </a:p>
        </p:txBody>
      </p:sp>
      <p:sp>
        <p:nvSpPr>
          <p:cNvPr id="53254" name="Rectangle 4">
            <a:extLst>
              <a:ext uri="{FF2B5EF4-FFF2-40B4-BE49-F238E27FC236}">
                <a16:creationId xmlns:a16="http://schemas.microsoft.com/office/drawing/2014/main" id="{AA3DD1DB-D2FD-2748-9BA3-356ABC5B2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1600200"/>
            <a:ext cx="3352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latin typeface="Arial" panose="020B0604020202020204" pitchFamily="34" charset="0"/>
              </a:rPr>
              <a:t>•  WWII:  Liberty ships</a:t>
            </a:r>
          </a:p>
        </p:txBody>
      </p:sp>
      <p:sp>
        <p:nvSpPr>
          <p:cNvPr id="53255" name="Rectangle 7">
            <a:extLst>
              <a:ext uri="{FF2B5EF4-FFF2-40B4-BE49-F238E27FC236}">
                <a16:creationId xmlns:a16="http://schemas.microsoft.com/office/drawing/2014/main" id="{6E3D923F-B51A-D84E-BE79-85D9B0449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807075"/>
            <a:ext cx="8153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Problem:  </a:t>
            </a:r>
            <a:r>
              <a:rPr lang="en-US" altLang="en-US" sz="2200">
                <a:latin typeface="Arial" panose="020B0604020202020204" pitchFamily="34" charset="0"/>
              </a:rPr>
              <a:t>Used a type of steel with a DBTT ~ Room temp.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3256" name="Rectangle 8">
            <a:extLst>
              <a:ext uri="{FF2B5EF4-FFF2-40B4-BE49-F238E27FC236}">
                <a16:creationId xmlns:a16="http://schemas.microsoft.com/office/drawing/2014/main" id="{80E8F939-15D2-CC4A-AFBF-2E94C4BE6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343400"/>
            <a:ext cx="38862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Reprinted w/ permission from R.W. Hertzberg, "Deformation and Fracture Mechanics of Engineering Materials", (4th ed.) Fig. 7.1(a), p. 262, John Wiley and Sons, Inc., 1996.  (Orig. source:  Dr. Robert D. Ballard, </a:t>
            </a:r>
            <a:r>
              <a:rPr lang="en-US" altLang="en-US" sz="1200" i="1">
                <a:latin typeface="Arial" panose="020B0604020202020204" pitchFamily="34" charset="0"/>
              </a:rPr>
              <a:t>The Discovery of the Titanic</a:t>
            </a:r>
            <a:r>
              <a:rPr lang="en-US" altLang="en-US" sz="1200">
                <a:latin typeface="Arial" panose="020B0604020202020204" pitchFamily="34" charset="0"/>
              </a:rPr>
              <a:t>.)</a:t>
            </a:r>
          </a:p>
        </p:txBody>
      </p:sp>
      <p:sp>
        <p:nvSpPr>
          <p:cNvPr id="53257" name="Rectangle 9">
            <a:extLst>
              <a:ext uri="{FF2B5EF4-FFF2-40B4-BE49-F238E27FC236}">
                <a16:creationId xmlns:a16="http://schemas.microsoft.com/office/drawing/2014/main" id="{DE52C628-E899-BB42-9813-D5B33F47B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343400"/>
            <a:ext cx="38862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Reprinted w/ permission from R.W. Hertzberg, "Deformation and Fracture Mechanics of Engineering Materials", (4th ed.) Fig. 7.1(b), p. 262, John Wiley and Sons, Inc., 1996.  (Orig. source:  Earl R. Parker, "Behavior of Engineering Structures", Nat. Acad. Sci., Nat. Res. Council, John Wiley and Sons, Inc., NY, 1957.)</a:t>
            </a:r>
          </a:p>
        </p:txBody>
      </p:sp>
      <p:sp>
        <p:nvSpPr>
          <p:cNvPr id="53258" name="Rectangle 10">
            <a:extLst>
              <a:ext uri="{FF2B5EF4-FFF2-40B4-BE49-F238E27FC236}">
                <a16:creationId xmlns:a16="http://schemas.microsoft.com/office/drawing/2014/main" id="{178C654F-97FA-B645-BE94-886B03C26EE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Design Strategy:</a:t>
            </a:r>
            <a:br>
              <a:rPr lang="en-US" altLang="en-US"/>
            </a:br>
            <a:r>
              <a:rPr lang="en-US" altLang="en-US"/>
              <a:t>Stay Above The DBTT!</a:t>
            </a:r>
          </a:p>
        </p:txBody>
      </p:sp>
      <p:graphicFrame>
        <p:nvGraphicFramePr>
          <p:cNvPr id="53250" name="Object 2">
            <a:extLst>
              <a:ext uri="{FF2B5EF4-FFF2-40B4-BE49-F238E27FC236}">
                <a16:creationId xmlns:a16="http://schemas.microsoft.com/office/drawing/2014/main" id="{05326C3A-DCC4-B643-B055-31DA59EDC7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4738" y="1995488"/>
          <a:ext cx="3836987" cy="230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Image" r:id="rId4" imgW="2578100" imgH="1549400" progId="Photoshop.Image.9">
                  <p:embed/>
                </p:oleObj>
              </mc:Choice>
              <mc:Fallback>
                <p:oleObj name="Image" r:id="rId4" imgW="2578100" imgH="1549400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4738" y="1995488"/>
                        <a:ext cx="3836987" cy="230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1" name="Object 3">
            <a:extLst>
              <a:ext uri="{FF2B5EF4-FFF2-40B4-BE49-F238E27FC236}">
                <a16:creationId xmlns:a16="http://schemas.microsoft.com/office/drawing/2014/main" id="{DBD4CB87-FCD0-2A43-8901-F3D75C791F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813" y="1989138"/>
          <a:ext cx="3881437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Image" r:id="rId6" imgW="2597150" imgH="1568450" progId="Photoshop.Image.9">
                  <p:embed/>
                </p:oleObj>
              </mc:Choice>
              <mc:Fallback>
                <p:oleObj name="Image" r:id="rId6" imgW="2597150" imgH="1568450" progId="Photoshop.Image.9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989138"/>
                        <a:ext cx="3881437" cy="234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 Placeholder 5">
            <a:extLst>
              <a:ext uri="{FF2B5EF4-FFF2-40B4-BE49-F238E27FC236}">
                <a16:creationId xmlns:a16="http://schemas.microsoft.com/office/drawing/2014/main" id="{0931C4DF-847C-514A-877C-1BEBBF1F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CC398F88-F562-7B42-B40F-05FCB9A58C7B}" type="slidenum">
              <a:rPr lang="en-US" altLang="en-US" sz="1200">
                <a:latin typeface="Arial" panose="020B0604020202020204" pitchFamily="34" charset="0"/>
              </a:rPr>
              <a:pPr/>
              <a:t>26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E5CAD1FC-44D0-9E4A-9E27-11D1326E85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Fatigue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870A7C05-6B9A-E24C-B26B-7DFF6642B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66800"/>
            <a:ext cx="5638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</a:t>
            </a:r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Fatigue</a:t>
            </a:r>
            <a:r>
              <a:rPr lang="en-US" altLang="en-US">
                <a:latin typeface="Arial" panose="020B0604020202020204" pitchFamily="34" charset="0"/>
              </a:rPr>
              <a:t> = failure under cyclic stress.</a:t>
            </a:r>
          </a:p>
        </p:txBody>
      </p:sp>
      <p:sp>
        <p:nvSpPr>
          <p:cNvPr id="55302" name="Rectangle 6">
            <a:extLst>
              <a:ext uri="{FF2B5EF4-FFF2-40B4-BE49-F238E27FC236}">
                <a16:creationId xmlns:a16="http://schemas.microsoft.com/office/drawing/2014/main" id="{FC76FBE8-5EAB-6148-8CA6-25BDDAAA8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38513"/>
            <a:ext cx="43434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Stress varies with time.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-- key parameters are </a:t>
            </a:r>
            <a:r>
              <a:rPr lang="en-US" altLang="en-US" sz="2200" i="1">
                <a:solidFill>
                  <a:schemeClr val="tx2"/>
                </a:solidFill>
                <a:latin typeface="Arial" panose="020B0604020202020204" pitchFamily="34" charset="0"/>
              </a:rPr>
              <a:t>S</a:t>
            </a:r>
            <a:r>
              <a:rPr lang="en-US" altLang="en-US" sz="2200">
                <a:latin typeface="Arial" panose="020B0604020202020204" pitchFamily="34" charset="0"/>
              </a:rPr>
              <a:t>, </a:t>
            </a:r>
            <a:r>
              <a:rPr lang="en-US" altLang="en-US" sz="2200">
                <a:solidFill>
                  <a:srgbClr val="006600"/>
                </a:solidFill>
                <a:latin typeface="Symbol" pitchFamily="2" charset="2"/>
              </a:rPr>
              <a:t>s</a:t>
            </a:r>
            <a:r>
              <a:rPr lang="en-US" altLang="en-US" sz="2800" i="1" baseline="-10000">
                <a:solidFill>
                  <a:srgbClr val="006600"/>
                </a:solidFill>
                <a:latin typeface="Arial" panose="020B0604020202020204" pitchFamily="34" charset="0"/>
              </a:rPr>
              <a:t>m</a:t>
            </a:r>
            <a:r>
              <a:rPr lang="en-US" altLang="en-US" sz="2200">
                <a:latin typeface="Arial" panose="020B0604020202020204" pitchFamily="34" charset="0"/>
              </a:rPr>
              <a:t>, and 	frequency</a:t>
            </a:r>
            <a:endParaRPr lang="en-US" altLang="en-US" sz="2200" i="1" baseline="-1000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grpSp>
        <p:nvGrpSpPr>
          <p:cNvPr id="55303" name="Group 7">
            <a:extLst>
              <a:ext uri="{FF2B5EF4-FFF2-40B4-BE49-F238E27FC236}">
                <a16:creationId xmlns:a16="http://schemas.microsoft.com/office/drawing/2014/main" id="{92093B8B-E6D7-5548-9876-7C89B32FF5EB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3238500"/>
            <a:ext cx="3556000" cy="1663700"/>
            <a:chOff x="3120" y="2040"/>
            <a:chExt cx="2240" cy="1048"/>
          </a:xfrm>
        </p:grpSpPr>
        <p:graphicFrame>
          <p:nvGraphicFramePr>
            <p:cNvPr id="55298" name="Object 2">
              <a:extLst>
                <a:ext uri="{FF2B5EF4-FFF2-40B4-BE49-F238E27FC236}">
                  <a16:creationId xmlns:a16="http://schemas.microsoft.com/office/drawing/2014/main" id="{216EDC3B-4E40-9F45-A08A-E3CD4C0407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25" y="2279"/>
            <a:ext cx="1516" cy="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95" name="Chart" r:id="rId4" imgW="3409950" imgH="2127250" progId="Excel.Chart.8">
                    <p:embed/>
                  </p:oleObj>
                </mc:Choice>
                <mc:Fallback>
                  <p:oleObj name="Chart" r:id="rId4" imgW="3409950" imgH="2127250" progId="Excel.Chart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5" y="2279"/>
                          <a:ext cx="1516" cy="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5344" name="Group 9">
              <a:extLst>
                <a:ext uri="{FF2B5EF4-FFF2-40B4-BE49-F238E27FC236}">
                  <a16:creationId xmlns:a16="http://schemas.microsoft.com/office/drawing/2014/main" id="{C4605F26-5E0D-1C48-AF82-F736558947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8" y="2184"/>
              <a:ext cx="96" cy="904"/>
              <a:chOff x="3528" y="2184"/>
              <a:chExt cx="96" cy="904"/>
            </a:xfrm>
          </p:grpSpPr>
          <p:sp>
            <p:nvSpPr>
              <p:cNvPr id="55390" name="Freeform 10">
                <a:extLst>
                  <a:ext uri="{FF2B5EF4-FFF2-40B4-BE49-F238E27FC236}">
                    <a16:creationId xmlns:a16="http://schemas.microsoft.com/office/drawing/2014/main" id="{41AD7576-72FA-D24F-BD02-2EDE04E7D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184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5391" name="Line 11">
                <a:extLst>
                  <a:ext uri="{FF2B5EF4-FFF2-40B4-BE49-F238E27FC236}">
                    <a16:creationId xmlns:a16="http://schemas.microsoft.com/office/drawing/2014/main" id="{918A46B9-1277-714B-AE32-05C5642C3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76" y="2256"/>
                <a:ext cx="1" cy="83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345" name="Group 12">
              <a:extLst>
                <a:ext uri="{FF2B5EF4-FFF2-40B4-BE49-F238E27FC236}">
                  <a16:creationId xmlns:a16="http://schemas.microsoft.com/office/drawing/2014/main" id="{234BFB90-EAF4-0D4F-9FB9-D3D6224243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4" y="2736"/>
              <a:ext cx="1776" cy="96"/>
              <a:chOff x="3584" y="2736"/>
              <a:chExt cx="1776" cy="96"/>
            </a:xfrm>
          </p:grpSpPr>
          <p:sp>
            <p:nvSpPr>
              <p:cNvPr id="55388" name="Freeform 13">
                <a:extLst>
                  <a:ext uri="{FF2B5EF4-FFF2-40B4-BE49-F238E27FC236}">
                    <a16:creationId xmlns:a16="http://schemas.microsoft.com/office/drawing/2014/main" id="{D44C63D0-0B2E-8F46-B0BF-6B06DB0B9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6" y="2736"/>
                <a:ext cx="104" cy="96"/>
              </a:xfrm>
              <a:custGeom>
                <a:avLst/>
                <a:gdLst>
                  <a:gd name="T0" fmla="*/ 104 w 104"/>
                  <a:gd name="T1" fmla="*/ 48 h 96"/>
                  <a:gd name="T2" fmla="*/ 0 w 104"/>
                  <a:gd name="T3" fmla="*/ 96 h 96"/>
                  <a:gd name="T4" fmla="*/ 32 w 104"/>
                  <a:gd name="T5" fmla="*/ 48 h 96"/>
                  <a:gd name="T6" fmla="*/ 0 w 104"/>
                  <a:gd name="T7" fmla="*/ 0 h 96"/>
                  <a:gd name="T8" fmla="*/ 104 w 104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104" y="48"/>
                    </a:moveTo>
                    <a:lnTo>
                      <a:pt x="0" y="96"/>
                    </a:lnTo>
                    <a:lnTo>
                      <a:pt x="32" y="48"/>
                    </a:lnTo>
                    <a:lnTo>
                      <a:pt x="0" y="0"/>
                    </a:lnTo>
                    <a:lnTo>
                      <a:pt x="10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5389" name="Line 14">
                <a:extLst>
                  <a:ext uri="{FF2B5EF4-FFF2-40B4-BE49-F238E27FC236}">
                    <a16:creationId xmlns:a16="http://schemas.microsoft.com/office/drawing/2014/main" id="{118C65F9-B871-2A40-B23F-29FB4E6783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4" y="2784"/>
                <a:ext cx="170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46" name="Line 15">
              <a:extLst>
                <a:ext uri="{FF2B5EF4-FFF2-40B4-BE49-F238E27FC236}">
                  <a16:creationId xmlns:a16="http://schemas.microsoft.com/office/drawing/2014/main" id="{2F426872-69DC-2F4A-B723-C44D2D67F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0" y="2384"/>
              <a:ext cx="64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47" name="Rectangle 16">
              <a:extLst>
                <a:ext uri="{FF2B5EF4-FFF2-40B4-BE49-F238E27FC236}">
                  <a16:creationId xmlns:a16="http://schemas.microsoft.com/office/drawing/2014/main" id="{15BAB0B2-9957-CE47-8144-737D0B09C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240"/>
              <a:ext cx="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Symbol" pitchFamily="2" charset="2"/>
                </a:rPr>
                <a:t>s</a:t>
              </a:r>
              <a:endParaRPr lang="en-US" altLang="en-US"/>
            </a:p>
          </p:txBody>
        </p:sp>
        <p:sp>
          <p:nvSpPr>
            <p:cNvPr id="55348" name="Rectangle 17">
              <a:extLst>
                <a:ext uri="{FF2B5EF4-FFF2-40B4-BE49-F238E27FC236}">
                  <a16:creationId xmlns:a16="http://schemas.microsoft.com/office/drawing/2014/main" id="{EEA51025-C371-544D-9EB6-0356B5E25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2280"/>
              <a:ext cx="2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max</a:t>
              </a:r>
              <a:endParaRPr lang="en-US" altLang="en-US" i="1"/>
            </a:p>
          </p:txBody>
        </p:sp>
        <p:sp>
          <p:nvSpPr>
            <p:cNvPr id="55349" name="Line 18">
              <a:extLst>
                <a:ext uri="{FF2B5EF4-FFF2-40B4-BE49-F238E27FC236}">
                  <a16:creationId xmlns:a16="http://schemas.microsoft.com/office/drawing/2014/main" id="{8D8DBB49-2F19-6B49-9425-0199E2B7EF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2" y="2936"/>
              <a:ext cx="64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50" name="Rectangle 19">
              <a:extLst>
                <a:ext uri="{FF2B5EF4-FFF2-40B4-BE49-F238E27FC236}">
                  <a16:creationId xmlns:a16="http://schemas.microsoft.com/office/drawing/2014/main" id="{9995F00B-BB8F-8942-A565-6A4AD302C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792"/>
              <a:ext cx="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Symbol" pitchFamily="2" charset="2"/>
                </a:rPr>
                <a:t>s</a:t>
              </a:r>
              <a:endParaRPr lang="en-US" altLang="en-US"/>
            </a:p>
          </p:txBody>
        </p:sp>
        <p:sp>
          <p:nvSpPr>
            <p:cNvPr id="55351" name="Rectangle 20">
              <a:extLst>
                <a:ext uri="{FF2B5EF4-FFF2-40B4-BE49-F238E27FC236}">
                  <a16:creationId xmlns:a16="http://schemas.microsoft.com/office/drawing/2014/main" id="{B330F098-7B5D-5E44-B435-003BC1A69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2832"/>
              <a:ext cx="2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min</a:t>
              </a:r>
              <a:endParaRPr lang="en-US" altLang="en-US" i="1"/>
            </a:p>
          </p:txBody>
        </p:sp>
        <p:sp>
          <p:nvSpPr>
            <p:cNvPr id="55352" name="Rectangle 21">
              <a:extLst>
                <a:ext uri="{FF2B5EF4-FFF2-40B4-BE49-F238E27FC236}">
                  <a16:creationId xmlns:a16="http://schemas.microsoft.com/office/drawing/2014/main" id="{0D9FEDC9-5DAF-874E-BA28-F87E6DCFC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" y="2040"/>
              <a:ext cx="11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ymbol" pitchFamily="2" charset="2"/>
                </a:rPr>
                <a:t>s</a:t>
              </a:r>
              <a:endParaRPr lang="en-US" altLang="en-US"/>
            </a:p>
          </p:txBody>
        </p:sp>
        <p:sp>
          <p:nvSpPr>
            <p:cNvPr id="55353" name="Rectangle 22">
              <a:extLst>
                <a:ext uri="{FF2B5EF4-FFF2-40B4-BE49-F238E27FC236}">
                  <a16:creationId xmlns:a16="http://schemas.microsoft.com/office/drawing/2014/main" id="{C81DA7A2-1C65-884D-BAE2-550CD338A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2800"/>
              <a:ext cx="2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time</a:t>
              </a:r>
              <a:endParaRPr lang="en-US" altLang="en-US"/>
            </a:p>
          </p:txBody>
        </p:sp>
        <p:sp>
          <p:nvSpPr>
            <p:cNvPr id="55354" name="Rectangle 23">
              <a:extLst>
                <a:ext uri="{FF2B5EF4-FFF2-40B4-BE49-F238E27FC236}">
                  <a16:creationId xmlns:a16="http://schemas.microsoft.com/office/drawing/2014/main" id="{C8B21F4B-F1A4-DD40-B298-918C30D8B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6" y="2528"/>
              <a:ext cx="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6600"/>
                  </a:solidFill>
                  <a:latin typeface="Symbol" pitchFamily="2" charset="2"/>
                </a:rPr>
                <a:t>s</a:t>
              </a:r>
              <a:endParaRPr lang="en-US" altLang="en-US"/>
            </a:p>
          </p:txBody>
        </p:sp>
        <p:sp>
          <p:nvSpPr>
            <p:cNvPr id="55355" name="Rectangle 24">
              <a:extLst>
                <a:ext uri="{FF2B5EF4-FFF2-40B4-BE49-F238E27FC236}">
                  <a16:creationId xmlns:a16="http://schemas.microsoft.com/office/drawing/2014/main" id="{98A9C7E5-6890-CF48-98FA-234A7B15D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568"/>
              <a:ext cx="12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>
                  <a:solidFill>
                    <a:srgbClr val="006600"/>
                  </a:solidFill>
                  <a:latin typeface="Arial" panose="020B0604020202020204" pitchFamily="34" charset="0"/>
                </a:rPr>
                <a:t>m</a:t>
              </a:r>
              <a:endParaRPr lang="en-US" altLang="en-US" i="1"/>
            </a:p>
          </p:txBody>
        </p:sp>
        <p:sp>
          <p:nvSpPr>
            <p:cNvPr id="55356" name="Line 25">
              <a:extLst>
                <a:ext uri="{FF2B5EF4-FFF2-40B4-BE49-F238E27FC236}">
                  <a16:creationId xmlns:a16="http://schemas.microsoft.com/office/drawing/2014/main" id="{AAFF8452-C0F7-3B43-8419-8C4177D8DB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72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57" name="Line 26">
              <a:extLst>
                <a:ext uri="{FF2B5EF4-FFF2-40B4-BE49-F238E27FC236}">
                  <a16:creationId xmlns:a16="http://schemas.microsoft.com/office/drawing/2014/main" id="{69190FEC-BC1B-EA47-8587-7626A36CF0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6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58" name="Line 27">
              <a:extLst>
                <a:ext uri="{FF2B5EF4-FFF2-40B4-BE49-F238E27FC236}">
                  <a16:creationId xmlns:a16="http://schemas.microsoft.com/office/drawing/2014/main" id="{1D0E02C0-652C-C34C-B80C-9C9F8B8282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60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59" name="Line 28">
              <a:extLst>
                <a:ext uri="{FF2B5EF4-FFF2-40B4-BE49-F238E27FC236}">
                  <a16:creationId xmlns:a16="http://schemas.microsoft.com/office/drawing/2014/main" id="{309345A8-A534-CB4C-A0B4-933EBAA2DC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04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0" name="Line 29">
              <a:extLst>
                <a:ext uri="{FF2B5EF4-FFF2-40B4-BE49-F238E27FC236}">
                  <a16:creationId xmlns:a16="http://schemas.microsoft.com/office/drawing/2014/main" id="{F65D3812-F2FA-8E47-BE26-79C52539EF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8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1" name="Line 30">
              <a:extLst>
                <a:ext uri="{FF2B5EF4-FFF2-40B4-BE49-F238E27FC236}">
                  <a16:creationId xmlns:a16="http://schemas.microsoft.com/office/drawing/2014/main" id="{2CAA1350-3613-CE4D-8AD1-9B5DEC4B75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2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2" name="Line 31">
              <a:extLst>
                <a:ext uri="{FF2B5EF4-FFF2-40B4-BE49-F238E27FC236}">
                  <a16:creationId xmlns:a16="http://schemas.microsoft.com/office/drawing/2014/main" id="{0AEE1A40-8626-F648-AF40-8E2CE55B5F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36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3" name="Line 32">
              <a:extLst>
                <a:ext uri="{FF2B5EF4-FFF2-40B4-BE49-F238E27FC236}">
                  <a16:creationId xmlns:a16="http://schemas.microsoft.com/office/drawing/2014/main" id="{1E300F65-578F-9D48-A4A5-DE255ABF98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80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4" name="Line 33">
              <a:extLst>
                <a:ext uri="{FF2B5EF4-FFF2-40B4-BE49-F238E27FC236}">
                  <a16:creationId xmlns:a16="http://schemas.microsoft.com/office/drawing/2014/main" id="{E704D5C8-7D42-3441-AA0C-EF9DAE01F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4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5" name="Line 34">
              <a:extLst>
                <a:ext uri="{FF2B5EF4-FFF2-40B4-BE49-F238E27FC236}">
                  <a16:creationId xmlns:a16="http://schemas.microsoft.com/office/drawing/2014/main" id="{1F9686E1-DB4C-2244-8105-6832267171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8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6" name="Line 35">
              <a:extLst>
                <a:ext uri="{FF2B5EF4-FFF2-40B4-BE49-F238E27FC236}">
                  <a16:creationId xmlns:a16="http://schemas.microsoft.com/office/drawing/2014/main" id="{67F4E092-C2C1-C04C-9558-0343C3E47F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2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7" name="Line 36">
              <a:extLst>
                <a:ext uri="{FF2B5EF4-FFF2-40B4-BE49-F238E27FC236}">
                  <a16:creationId xmlns:a16="http://schemas.microsoft.com/office/drawing/2014/main" id="{D533F301-6A4E-EB4B-933C-6A86AADA3A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6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8" name="Line 37">
              <a:extLst>
                <a:ext uri="{FF2B5EF4-FFF2-40B4-BE49-F238E27FC236}">
                  <a16:creationId xmlns:a16="http://schemas.microsoft.com/office/drawing/2014/main" id="{F90CDE8D-129E-7147-B58B-E8F11ACB0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0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9" name="Line 38">
              <a:extLst>
                <a:ext uri="{FF2B5EF4-FFF2-40B4-BE49-F238E27FC236}">
                  <a16:creationId xmlns:a16="http://schemas.microsoft.com/office/drawing/2014/main" id="{861C7169-A133-A04D-B829-99EAC1AF0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4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0" name="Line 39">
              <a:extLst>
                <a:ext uri="{FF2B5EF4-FFF2-40B4-BE49-F238E27FC236}">
                  <a16:creationId xmlns:a16="http://schemas.microsoft.com/office/drawing/2014/main" id="{689C905B-3C49-2C49-AE66-8766C1AD0A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8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1" name="Line 40">
              <a:extLst>
                <a:ext uri="{FF2B5EF4-FFF2-40B4-BE49-F238E27FC236}">
                  <a16:creationId xmlns:a16="http://schemas.microsoft.com/office/drawing/2014/main" id="{A8EED0CA-CE2F-2644-86BC-BF270E8593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2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2" name="Line 41">
              <a:extLst>
                <a:ext uri="{FF2B5EF4-FFF2-40B4-BE49-F238E27FC236}">
                  <a16:creationId xmlns:a16="http://schemas.microsoft.com/office/drawing/2014/main" id="{F3ACA95B-D778-4C42-8A2C-977C027A7C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6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3" name="Line 42">
              <a:extLst>
                <a:ext uri="{FF2B5EF4-FFF2-40B4-BE49-F238E27FC236}">
                  <a16:creationId xmlns:a16="http://schemas.microsoft.com/office/drawing/2014/main" id="{1CCDF4F4-00FF-4E4B-8CF8-EBE8587789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0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4" name="Line 43">
              <a:extLst>
                <a:ext uri="{FF2B5EF4-FFF2-40B4-BE49-F238E27FC236}">
                  <a16:creationId xmlns:a16="http://schemas.microsoft.com/office/drawing/2014/main" id="{429F3C4C-DA3E-254C-8543-2174045DD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64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5" name="Line 44">
              <a:extLst>
                <a:ext uri="{FF2B5EF4-FFF2-40B4-BE49-F238E27FC236}">
                  <a16:creationId xmlns:a16="http://schemas.microsoft.com/office/drawing/2014/main" id="{C8054471-E7CE-4247-BA94-CA1A309BE0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08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6" name="Line 45">
              <a:extLst>
                <a:ext uri="{FF2B5EF4-FFF2-40B4-BE49-F238E27FC236}">
                  <a16:creationId xmlns:a16="http://schemas.microsoft.com/office/drawing/2014/main" id="{E9925505-6CD0-B444-9612-732F77E42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2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7" name="Line 46">
              <a:extLst>
                <a:ext uri="{FF2B5EF4-FFF2-40B4-BE49-F238E27FC236}">
                  <a16:creationId xmlns:a16="http://schemas.microsoft.com/office/drawing/2014/main" id="{9C77C10D-73A8-A142-B5F9-20C708CC7B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8" name="Line 47">
              <a:extLst>
                <a:ext uri="{FF2B5EF4-FFF2-40B4-BE49-F238E27FC236}">
                  <a16:creationId xmlns:a16="http://schemas.microsoft.com/office/drawing/2014/main" id="{E40D911B-4BFF-B542-96F0-18A7BA2615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9" name="Line 48">
              <a:extLst>
                <a:ext uri="{FF2B5EF4-FFF2-40B4-BE49-F238E27FC236}">
                  <a16:creationId xmlns:a16="http://schemas.microsoft.com/office/drawing/2014/main" id="{9991293C-5DBF-064D-871E-E24754CE0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4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80" name="Line 49">
              <a:extLst>
                <a:ext uri="{FF2B5EF4-FFF2-40B4-BE49-F238E27FC236}">
                  <a16:creationId xmlns:a16="http://schemas.microsoft.com/office/drawing/2014/main" id="{E3B7E49D-64CD-2040-894E-0DC3D05B6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8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81" name="Line 50">
              <a:extLst>
                <a:ext uri="{FF2B5EF4-FFF2-40B4-BE49-F238E27FC236}">
                  <a16:creationId xmlns:a16="http://schemas.microsoft.com/office/drawing/2014/main" id="{6EA6042A-0832-1145-8D11-00887BAFB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72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82" name="Line 51">
              <a:extLst>
                <a:ext uri="{FF2B5EF4-FFF2-40B4-BE49-F238E27FC236}">
                  <a16:creationId xmlns:a16="http://schemas.microsoft.com/office/drawing/2014/main" id="{A520860B-5F38-F148-AB36-034294547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16" y="2656"/>
              <a:ext cx="32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83" name="Line 52">
              <a:extLst>
                <a:ext uri="{FF2B5EF4-FFF2-40B4-BE49-F238E27FC236}">
                  <a16:creationId xmlns:a16="http://schemas.microsoft.com/office/drawing/2014/main" id="{DA7ED15D-679E-C84D-BE83-9D225BEC16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76" y="2656"/>
              <a:ext cx="16" cy="1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5384" name="Group 53">
              <a:extLst>
                <a:ext uri="{FF2B5EF4-FFF2-40B4-BE49-F238E27FC236}">
                  <a16:creationId xmlns:a16="http://schemas.microsoft.com/office/drawing/2014/main" id="{53A08054-7EBF-5642-A15B-3BA1E0F39F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4" y="2392"/>
              <a:ext cx="96" cy="256"/>
              <a:chOff x="4464" y="2392"/>
              <a:chExt cx="96" cy="256"/>
            </a:xfrm>
          </p:grpSpPr>
          <p:sp>
            <p:nvSpPr>
              <p:cNvPr id="55386" name="Freeform 54">
                <a:extLst>
                  <a:ext uri="{FF2B5EF4-FFF2-40B4-BE49-F238E27FC236}">
                    <a16:creationId xmlns:a16="http://schemas.microsoft.com/office/drawing/2014/main" id="{755F347B-1336-6448-B8D5-986D34FB6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2392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AA0000"/>
              </a:solidFill>
              <a:ln w="12700">
                <a:solidFill>
                  <a:srgbClr val="AA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5387" name="Line 55">
                <a:extLst>
                  <a:ext uri="{FF2B5EF4-FFF2-40B4-BE49-F238E27FC236}">
                    <a16:creationId xmlns:a16="http://schemas.microsoft.com/office/drawing/2014/main" id="{F7AF411A-EDCC-2D4C-9F73-006D7E09E3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12" y="2464"/>
                <a:ext cx="1" cy="184"/>
              </a:xfrm>
              <a:prstGeom prst="line">
                <a:avLst/>
              </a:prstGeom>
              <a:noFill/>
              <a:ln w="254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85" name="Rectangle 56">
              <a:extLst>
                <a:ext uri="{FF2B5EF4-FFF2-40B4-BE49-F238E27FC236}">
                  <a16:creationId xmlns:a16="http://schemas.microsoft.com/office/drawing/2014/main" id="{2C3BC466-39D4-9D40-B7A1-8E17DD0E1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" y="2456"/>
              <a:ext cx="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>
                  <a:solidFill>
                    <a:srgbClr val="AA0000"/>
                  </a:solidFill>
                  <a:latin typeface="Arial" panose="020B0604020202020204" pitchFamily="34" charset="0"/>
                </a:rPr>
                <a:t>S</a:t>
              </a:r>
              <a:endParaRPr lang="en-US" altLang="en-US" i="1"/>
            </a:p>
          </p:txBody>
        </p:sp>
      </p:grpSp>
      <p:sp>
        <p:nvSpPr>
          <p:cNvPr id="55304" name="Rectangle 57">
            <a:extLst>
              <a:ext uri="{FF2B5EF4-FFF2-40B4-BE49-F238E27FC236}">
                <a16:creationId xmlns:a16="http://schemas.microsoft.com/office/drawing/2014/main" id="{D83694C3-BF56-234D-B22A-9195AFD11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5083175"/>
            <a:ext cx="72390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Key points:  Fatigue...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--can cause part failure, even though </a:t>
            </a:r>
            <a:r>
              <a:rPr lang="en-US" altLang="en-US" sz="2200">
                <a:latin typeface="Symbol" pitchFamily="2" charset="2"/>
              </a:rPr>
              <a:t>s</a:t>
            </a:r>
            <a:r>
              <a:rPr lang="en-US" altLang="en-US" sz="2800" i="1" baseline="-10000">
                <a:latin typeface="Arial" panose="020B0604020202020204" pitchFamily="34" charset="0"/>
              </a:rPr>
              <a:t>max</a:t>
            </a:r>
            <a:r>
              <a:rPr lang="en-US" altLang="en-US" sz="2200">
                <a:latin typeface="Arial" panose="020B0604020202020204" pitchFamily="34" charset="0"/>
              </a:rPr>
              <a:t> &lt; </a:t>
            </a:r>
            <a:r>
              <a:rPr lang="en-US" altLang="en-US" sz="2200">
                <a:latin typeface="Symbol" pitchFamily="2" charset="2"/>
              </a:rPr>
              <a:t>s</a:t>
            </a:r>
            <a:r>
              <a:rPr lang="en-US" altLang="en-US" sz="2800" i="1" baseline="-10000">
                <a:latin typeface="Arial" panose="020B0604020202020204" pitchFamily="34" charset="0"/>
              </a:rPr>
              <a:t>c</a:t>
            </a:r>
            <a:r>
              <a:rPr lang="en-US" altLang="en-US" sz="2200">
                <a:latin typeface="Arial" panose="020B0604020202020204" pitchFamily="34" charset="0"/>
              </a:rPr>
              <a:t>.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--causes ~ 90% of mechanical engineering failures. </a:t>
            </a:r>
          </a:p>
        </p:txBody>
      </p:sp>
      <p:grpSp>
        <p:nvGrpSpPr>
          <p:cNvPr id="55306" name="Group 59">
            <a:extLst>
              <a:ext uri="{FF2B5EF4-FFF2-40B4-BE49-F238E27FC236}">
                <a16:creationId xmlns:a16="http://schemas.microsoft.com/office/drawing/2014/main" id="{E11FCC35-E733-864E-BFAB-386D6385F70A}"/>
              </a:ext>
            </a:extLst>
          </p:cNvPr>
          <p:cNvGrpSpPr>
            <a:grpSpLocks/>
          </p:cNvGrpSpPr>
          <p:nvPr/>
        </p:nvGrpSpPr>
        <p:grpSpPr bwMode="auto">
          <a:xfrm>
            <a:off x="1358900" y="1674813"/>
            <a:ext cx="5041900" cy="1441450"/>
            <a:chOff x="856" y="1055"/>
            <a:chExt cx="3176" cy="908"/>
          </a:xfrm>
        </p:grpSpPr>
        <p:grpSp>
          <p:nvGrpSpPr>
            <p:cNvPr id="55307" name="Group 60">
              <a:extLst>
                <a:ext uri="{FF2B5EF4-FFF2-40B4-BE49-F238E27FC236}">
                  <a16:creationId xmlns:a16="http://schemas.microsoft.com/office/drawing/2014/main" id="{71D02E4C-12C1-FA4E-B69A-E4DE5076B0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0" y="1593"/>
              <a:ext cx="272" cy="248"/>
              <a:chOff x="1720" y="1589"/>
              <a:chExt cx="272" cy="248"/>
            </a:xfrm>
          </p:grpSpPr>
          <p:sp>
            <p:nvSpPr>
              <p:cNvPr id="55342" name="Freeform 61">
                <a:extLst>
                  <a:ext uri="{FF2B5EF4-FFF2-40B4-BE49-F238E27FC236}">
                    <a16:creationId xmlns:a16="http://schemas.microsoft.com/office/drawing/2014/main" id="{5671100D-BEB3-F54D-A9DC-F24EBFDC3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1589"/>
                <a:ext cx="112" cy="104"/>
              </a:xfrm>
              <a:custGeom>
                <a:avLst/>
                <a:gdLst>
                  <a:gd name="T0" fmla="*/ 0 w 112"/>
                  <a:gd name="T1" fmla="*/ 0 h 104"/>
                  <a:gd name="T2" fmla="*/ 112 w 112"/>
                  <a:gd name="T3" fmla="*/ 32 h 104"/>
                  <a:gd name="T4" fmla="*/ 56 w 112"/>
                  <a:gd name="T5" fmla="*/ 48 h 104"/>
                  <a:gd name="T6" fmla="*/ 40 w 112"/>
                  <a:gd name="T7" fmla="*/ 104 h 104"/>
                  <a:gd name="T8" fmla="*/ 0 w 112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104"/>
                  <a:gd name="T17" fmla="*/ 112 w 112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104">
                    <a:moveTo>
                      <a:pt x="0" y="0"/>
                    </a:moveTo>
                    <a:lnTo>
                      <a:pt x="112" y="32"/>
                    </a:lnTo>
                    <a:lnTo>
                      <a:pt x="56" y="48"/>
                    </a:lnTo>
                    <a:lnTo>
                      <a:pt x="40" y="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EE00"/>
              </a:solidFill>
              <a:ln w="12700">
                <a:solidFill>
                  <a:srgbClr val="00EE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5343" name="Line 62">
                <a:extLst>
                  <a:ext uri="{FF2B5EF4-FFF2-40B4-BE49-F238E27FC236}">
                    <a16:creationId xmlns:a16="http://schemas.microsoft.com/office/drawing/2014/main" id="{046C79D9-AC82-3D49-BC51-5AA8CF2280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1637"/>
                <a:ext cx="216" cy="200"/>
              </a:xfrm>
              <a:prstGeom prst="line">
                <a:avLst/>
              </a:prstGeom>
              <a:noFill/>
              <a:ln w="25400">
                <a:solidFill>
                  <a:srgbClr val="00EE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08" name="Rectangle 63">
              <a:extLst>
                <a:ext uri="{FF2B5EF4-FFF2-40B4-BE49-F238E27FC236}">
                  <a16:creationId xmlns:a16="http://schemas.microsoft.com/office/drawing/2014/main" id="{71DD22E9-81CD-AF4F-A6F4-8963A9633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809"/>
              <a:ext cx="101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EE00"/>
                  </a:solidFill>
                  <a:latin typeface="Arial" panose="020B0604020202020204" pitchFamily="34" charset="0"/>
                </a:rPr>
                <a:t>tension on bottom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grpSp>
          <p:nvGrpSpPr>
            <p:cNvPr id="55309" name="Group 64">
              <a:extLst>
                <a:ext uri="{FF2B5EF4-FFF2-40B4-BE49-F238E27FC236}">
                  <a16:creationId xmlns:a16="http://schemas.microsoft.com/office/drawing/2014/main" id="{B09DF433-D595-E043-90C5-BDC419EA52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6" y="1193"/>
              <a:ext cx="184" cy="328"/>
              <a:chOff x="1728" y="1189"/>
              <a:chExt cx="184" cy="328"/>
            </a:xfrm>
          </p:grpSpPr>
          <p:sp>
            <p:nvSpPr>
              <p:cNvPr id="55340" name="Freeform 65">
                <a:extLst>
                  <a:ext uri="{FF2B5EF4-FFF2-40B4-BE49-F238E27FC236}">
                    <a16:creationId xmlns:a16="http://schemas.microsoft.com/office/drawing/2014/main" id="{E49F7E42-9F33-DE4D-9D0E-87FEEB0DA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" y="1405"/>
                <a:ext cx="96" cy="112"/>
              </a:xfrm>
              <a:custGeom>
                <a:avLst/>
                <a:gdLst>
                  <a:gd name="T0" fmla="*/ 0 w 96"/>
                  <a:gd name="T1" fmla="*/ 112 h 112"/>
                  <a:gd name="T2" fmla="*/ 8 w 96"/>
                  <a:gd name="T3" fmla="*/ 0 h 112"/>
                  <a:gd name="T4" fmla="*/ 40 w 96"/>
                  <a:gd name="T5" fmla="*/ 48 h 112"/>
                  <a:gd name="T6" fmla="*/ 96 w 96"/>
                  <a:gd name="T7" fmla="*/ 48 h 112"/>
                  <a:gd name="T8" fmla="*/ 0 w 96"/>
                  <a:gd name="T9" fmla="*/ 112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12"/>
                  <a:gd name="T17" fmla="*/ 96 w 96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12">
                    <a:moveTo>
                      <a:pt x="0" y="112"/>
                    </a:moveTo>
                    <a:lnTo>
                      <a:pt x="8" y="0"/>
                    </a:lnTo>
                    <a:lnTo>
                      <a:pt x="40" y="48"/>
                    </a:lnTo>
                    <a:lnTo>
                      <a:pt x="96" y="48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004400"/>
              </a:solidFill>
              <a:ln w="12700">
                <a:solidFill>
                  <a:srgbClr val="0044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5341" name="Line 66">
                <a:extLst>
                  <a:ext uri="{FF2B5EF4-FFF2-40B4-BE49-F238E27FC236}">
                    <a16:creationId xmlns:a16="http://schemas.microsoft.com/office/drawing/2014/main" id="{61E5C086-69E3-D04B-975E-78F72FD325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8" y="1189"/>
                <a:ext cx="144" cy="264"/>
              </a:xfrm>
              <a:prstGeom prst="line">
                <a:avLst/>
              </a:prstGeom>
              <a:noFill/>
              <a:ln w="25400">
                <a:solidFill>
                  <a:srgbClr val="0044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10" name="Rectangle 67">
              <a:extLst>
                <a:ext uri="{FF2B5EF4-FFF2-40B4-BE49-F238E27FC236}">
                  <a16:creationId xmlns:a16="http://schemas.microsoft.com/office/drawing/2014/main" id="{731648B8-D661-C646-8C9F-49B2E5C71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6" y="1061"/>
              <a:ext cx="111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4400"/>
                  </a:solidFill>
                  <a:latin typeface="Arial" panose="020B0604020202020204" pitchFamily="34" charset="0"/>
                </a:rPr>
                <a:t>compression on top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55311" name="Freeform 68">
              <a:extLst>
                <a:ext uri="{FF2B5EF4-FFF2-40B4-BE49-F238E27FC236}">
                  <a16:creationId xmlns:a16="http://schemas.microsoft.com/office/drawing/2014/main" id="{FC58A66C-6495-FF46-AA5F-D9E85D907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" y="1333"/>
              <a:ext cx="592" cy="352"/>
            </a:xfrm>
            <a:custGeom>
              <a:avLst/>
              <a:gdLst>
                <a:gd name="T0" fmla="*/ 40 w 592"/>
                <a:gd name="T1" fmla="*/ 0 h 352"/>
                <a:gd name="T2" fmla="*/ 592 w 592"/>
                <a:gd name="T3" fmla="*/ 72 h 352"/>
                <a:gd name="T4" fmla="*/ 560 w 592"/>
                <a:gd name="T5" fmla="*/ 352 h 352"/>
                <a:gd name="T6" fmla="*/ 0 w 592"/>
                <a:gd name="T7" fmla="*/ 280 h 352"/>
                <a:gd name="T8" fmla="*/ 40 w 592"/>
                <a:gd name="T9" fmla="*/ 0 h 3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2"/>
                <a:gd name="T16" fmla="*/ 0 h 352"/>
                <a:gd name="T17" fmla="*/ 592 w 592"/>
                <a:gd name="T18" fmla="*/ 352 h 3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2" h="352">
                  <a:moveTo>
                    <a:pt x="40" y="0"/>
                  </a:moveTo>
                  <a:lnTo>
                    <a:pt x="592" y="72"/>
                  </a:lnTo>
                  <a:lnTo>
                    <a:pt x="560" y="352"/>
                  </a:lnTo>
                  <a:lnTo>
                    <a:pt x="0" y="280"/>
                  </a:lnTo>
                  <a:lnTo>
                    <a:pt x="40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12" name="Freeform 69">
              <a:extLst>
                <a:ext uri="{FF2B5EF4-FFF2-40B4-BE49-F238E27FC236}">
                  <a16:creationId xmlns:a16="http://schemas.microsoft.com/office/drawing/2014/main" id="{F6A1CF99-7EDA-894D-861D-D4C03914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477"/>
              <a:ext cx="616" cy="152"/>
            </a:xfrm>
            <a:custGeom>
              <a:avLst/>
              <a:gdLst>
                <a:gd name="T0" fmla="*/ 24 w 616"/>
                <a:gd name="T1" fmla="*/ 0 h 152"/>
                <a:gd name="T2" fmla="*/ 0 w 616"/>
                <a:gd name="T3" fmla="*/ 152 h 152"/>
                <a:gd name="T4" fmla="*/ 56 w 616"/>
                <a:gd name="T5" fmla="*/ 144 h 152"/>
                <a:gd name="T6" fmla="*/ 192 w 616"/>
                <a:gd name="T7" fmla="*/ 120 h 152"/>
                <a:gd name="T8" fmla="*/ 312 w 616"/>
                <a:gd name="T9" fmla="*/ 104 h 152"/>
                <a:gd name="T10" fmla="*/ 472 w 616"/>
                <a:gd name="T11" fmla="*/ 120 h 152"/>
                <a:gd name="T12" fmla="*/ 616 w 616"/>
                <a:gd name="T13" fmla="*/ 152 h 152"/>
                <a:gd name="T14" fmla="*/ 592 w 616"/>
                <a:gd name="T15" fmla="*/ 0 h 152"/>
                <a:gd name="T16" fmla="*/ 512 w 616"/>
                <a:gd name="T17" fmla="*/ 32 h 152"/>
                <a:gd name="T18" fmla="*/ 376 w 616"/>
                <a:gd name="T19" fmla="*/ 48 h 152"/>
                <a:gd name="T20" fmla="*/ 264 w 616"/>
                <a:gd name="T21" fmla="*/ 48 h 152"/>
                <a:gd name="T22" fmla="*/ 120 w 616"/>
                <a:gd name="T23" fmla="*/ 32 h 152"/>
                <a:gd name="T24" fmla="*/ 24 w 616"/>
                <a:gd name="T25" fmla="*/ 0 h 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16"/>
                <a:gd name="T40" fmla="*/ 0 h 152"/>
                <a:gd name="T41" fmla="*/ 616 w 616"/>
                <a:gd name="T42" fmla="*/ 152 h 1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16" h="152">
                  <a:moveTo>
                    <a:pt x="24" y="0"/>
                  </a:moveTo>
                  <a:lnTo>
                    <a:pt x="0" y="152"/>
                  </a:lnTo>
                  <a:lnTo>
                    <a:pt x="56" y="144"/>
                  </a:lnTo>
                  <a:lnTo>
                    <a:pt x="192" y="120"/>
                  </a:lnTo>
                  <a:lnTo>
                    <a:pt x="312" y="104"/>
                  </a:lnTo>
                  <a:lnTo>
                    <a:pt x="472" y="120"/>
                  </a:lnTo>
                  <a:lnTo>
                    <a:pt x="616" y="152"/>
                  </a:lnTo>
                  <a:lnTo>
                    <a:pt x="592" y="0"/>
                  </a:lnTo>
                  <a:lnTo>
                    <a:pt x="512" y="32"/>
                  </a:lnTo>
                  <a:lnTo>
                    <a:pt x="376" y="48"/>
                  </a:lnTo>
                  <a:lnTo>
                    <a:pt x="264" y="48"/>
                  </a:lnTo>
                  <a:lnTo>
                    <a:pt x="120" y="3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8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13" name="Freeform 70">
              <a:extLst>
                <a:ext uri="{FF2B5EF4-FFF2-40B4-BE49-F238E27FC236}">
                  <a16:creationId xmlns:a16="http://schemas.microsoft.com/office/drawing/2014/main" id="{C090EC5F-E757-2E4F-BD5E-3F7E32ED1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477"/>
              <a:ext cx="616" cy="152"/>
            </a:xfrm>
            <a:custGeom>
              <a:avLst/>
              <a:gdLst>
                <a:gd name="T0" fmla="*/ 24 w 616"/>
                <a:gd name="T1" fmla="*/ 0 h 152"/>
                <a:gd name="T2" fmla="*/ 0 w 616"/>
                <a:gd name="T3" fmla="*/ 152 h 152"/>
                <a:gd name="T4" fmla="*/ 56 w 616"/>
                <a:gd name="T5" fmla="*/ 144 h 152"/>
                <a:gd name="T6" fmla="*/ 192 w 616"/>
                <a:gd name="T7" fmla="*/ 120 h 152"/>
                <a:gd name="T8" fmla="*/ 312 w 616"/>
                <a:gd name="T9" fmla="*/ 104 h 152"/>
                <a:gd name="T10" fmla="*/ 472 w 616"/>
                <a:gd name="T11" fmla="*/ 120 h 152"/>
                <a:gd name="T12" fmla="*/ 616 w 616"/>
                <a:gd name="T13" fmla="*/ 152 h 152"/>
                <a:gd name="T14" fmla="*/ 592 w 616"/>
                <a:gd name="T15" fmla="*/ 0 h 152"/>
                <a:gd name="T16" fmla="*/ 512 w 616"/>
                <a:gd name="T17" fmla="*/ 32 h 152"/>
                <a:gd name="T18" fmla="*/ 376 w 616"/>
                <a:gd name="T19" fmla="*/ 48 h 152"/>
                <a:gd name="T20" fmla="*/ 264 w 616"/>
                <a:gd name="T21" fmla="*/ 48 h 152"/>
                <a:gd name="T22" fmla="*/ 120 w 616"/>
                <a:gd name="T23" fmla="*/ 32 h 152"/>
                <a:gd name="T24" fmla="*/ 24 w 616"/>
                <a:gd name="T25" fmla="*/ 0 h 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16"/>
                <a:gd name="T40" fmla="*/ 0 h 152"/>
                <a:gd name="T41" fmla="*/ 616 w 616"/>
                <a:gd name="T42" fmla="*/ 152 h 1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16" h="152">
                  <a:moveTo>
                    <a:pt x="24" y="0"/>
                  </a:moveTo>
                  <a:lnTo>
                    <a:pt x="0" y="152"/>
                  </a:lnTo>
                  <a:lnTo>
                    <a:pt x="56" y="144"/>
                  </a:lnTo>
                  <a:lnTo>
                    <a:pt x="192" y="120"/>
                  </a:lnTo>
                  <a:lnTo>
                    <a:pt x="312" y="104"/>
                  </a:lnTo>
                  <a:lnTo>
                    <a:pt x="472" y="120"/>
                  </a:lnTo>
                  <a:lnTo>
                    <a:pt x="616" y="152"/>
                  </a:lnTo>
                  <a:lnTo>
                    <a:pt x="592" y="0"/>
                  </a:lnTo>
                  <a:lnTo>
                    <a:pt x="512" y="32"/>
                  </a:lnTo>
                  <a:lnTo>
                    <a:pt x="376" y="48"/>
                  </a:lnTo>
                  <a:lnTo>
                    <a:pt x="264" y="48"/>
                  </a:lnTo>
                  <a:lnTo>
                    <a:pt x="120" y="32"/>
                  </a:lnTo>
                  <a:lnTo>
                    <a:pt x="24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14" name="Freeform 71">
              <a:extLst>
                <a:ext uri="{FF2B5EF4-FFF2-40B4-BE49-F238E27FC236}">
                  <a16:creationId xmlns:a16="http://schemas.microsoft.com/office/drawing/2014/main" id="{9E427AA9-B901-9A49-9F19-6FA4C7299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" y="1485"/>
              <a:ext cx="616" cy="152"/>
            </a:xfrm>
            <a:custGeom>
              <a:avLst/>
              <a:gdLst>
                <a:gd name="T0" fmla="*/ 16 w 616"/>
                <a:gd name="T1" fmla="*/ 0 h 152"/>
                <a:gd name="T2" fmla="*/ 0 w 616"/>
                <a:gd name="T3" fmla="*/ 152 h 152"/>
                <a:gd name="T4" fmla="*/ 48 w 616"/>
                <a:gd name="T5" fmla="*/ 136 h 152"/>
                <a:gd name="T6" fmla="*/ 192 w 616"/>
                <a:gd name="T7" fmla="*/ 112 h 152"/>
                <a:gd name="T8" fmla="*/ 304 w 616"/>
                <a:gd name="T9" fmla="*/ 104 h 152"/>
                <a:gd name="T10" fmla="*/ 472 w 616"/>
                <a:gd name="T11" fmla="*/ 120 h 152"/>
                <a:gd name="T12" fmla="*/ 616 w 616"/>
                <a:gd name="T13" fmla="*/ 144 h 152"/>
                <a:gd name="T14" fmla="*/ 592 w 616"/>
                <a:gd name="T15" fmla="*/ 0 h 152"/>
                <a:gd name="T16" fmla="*/ 512 w 616"/>
                <a:gd name="T17" fmla="*/ 32 h 152"/>
                <a:gd name="T18" fmla="*/ 368 w 616"/>
                <a:gd name="T19" fmla="*/ 48 h 152"/>
                <a:gd name="T20" fmla="*/ 256 w 616"/>
                <a:gd name="T21" fmla="*/ 48 h 152"/>
                <a:gd name="T22" fmla="*/ 120 w 616"/>
                <a:gd name="T23" fmla="*/ 32 h 152"/>
                <a:gd name="T24" fmla="*/ 16 w 616"/>
                <a:gd name="T25" fmla="*/ 0 h 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16"/>
                <a:gd name="T40" fmla="*/ 0 h 152"/>
                <a:gd name="T41" fmla="*/ 616 w 616"/>
                <a:gd name="T42" fmla="*/ 152 h 15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16" h="152">
                  <a:moveTo>
                    <a:pt x="16" y="0"/>
                  </a:moveTo>
                  <a:lnTo>
                    <a:pt x="0" y="152"/>
                  </a:lnTo>
                  <a:lnTo>
                    <a:pt x="48" y="136"/>
                  </a:lnTo>
                  <a:lnTo>
                    <a:pt x="192" y="112"/>
                  </a:lnTo>
                  <a:lnTo>
                    <a:pt x="304" y="104"/>
                  </a:lnTo>
                  <a:lnTo>
                    <a:pt x="472" y="120"/>
                  </a:lnTo>
                  <a:lnTo>
                    <a:pt x="616" y="144"/>
                  </a:lnTo>
                  <a:lnTo>
                    <a:pt x="592" y="0"/>
                  </a:lnTo>
                  <a:lnTo>
                    <a:pt x="512" y="32"/>
                  </a:lnTo>
                  <a:lnTo>
                    <a:pt x="368" y="48"/>
                  </a:lnTo>
                  <a:lnTo>
                    <a:pt x="256" y="48"/>
                  </a:lnTo>
                  <a:lnTo>
                    <a:pt x="120" y="32"/>
                  </a:lnTo>
                  <a:lnTo>
                    <a:pt x="16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15" name="Freeform 72">
              <a:extLst>
                <a:ext uri="{FF2B5EF4-FFF2-40B4-BE49-F238E27FC236}">
                  <a16:creationId xmlns:a16="http://schemas.microsoft.com/office/drawing/2014/main" id="{DE5E8FA8-12B3-844E-A552-C3E70F10B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" y="1333"/>
              <a:ext cx="592" cy="360"/>
            </a:xfrm>
            <a:custGeom>
              <a:avLst/>
              <a:gdLst>
                <a:gd name="T0" fmla="*/ 552 w 592"/>
                <a:gd name="T1" fmla="*/ 0 h 360"/>
                <a:gd name="T2" fmla="*/ 592 w 592"/>
                <a:gd name="T3" fmla="*/ 288 h 360"/>
                <a:gd name="T4" fmla="*/ 32 w 592"/>
                <a:gd name="T5" fmla="*/ 360 h 360"/>
                <a:gd name="T6" fmla="*/ 0 w 592"/>
                <a:gd name="T7" fmla="*/ 72 h 360"/>
                <a:gd name="T8" fmla="*/ 552 w 592"/>
                <a:gd name="T9" fmla="*/ 0 h 3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2"/>
                <a:gd name="T16" fmla="*/ 0 h 360"/>
                <a:gd name="T17" fmla="*/ 592 w 592"/>
                <a:gd name="T18" fmla="*/ 360 h 3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2" h="360">
                  <a:moveTo>
                    <a:pt x="552" y="0"/>
                  </a:moveTo>
                  <a:lnTo>
                    <a:pt x="592" y="288"/>
                  </a:lnTo>
                  <a:lnTo>
                    <a:pt x="32" y="360"/>
                  </a:lnTo>
                  <a:lnTo>
                    <a:pt x="0" y="72"/>
                  </a:lnTo>
                  <a:lnTo>
                    <a:pt x="552" y="0"/>
                  </a:lnTo>
                  <a:close/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16" name="Freeform 73">
              <a:extLst>
                <a:ext uri="{FF2B5EF4-FFF2-40B4-BE49-F238E27FC236}">
                  <a16:creationId xmlns:a16="http://schemas.microsoft.com/office/drawing/2014/main" id="{6193C917-683F-054E-8A14-4299344A5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" y="1405"/>
              <a:ext cx="80" cy="64"/>
            </a:xfrm>
            <a:custGeom>
              <a:avLst/>
              <a:gdLst>
                <a:gd name="T0" fmla="*/ 0 w 80"/>
                <a:gd name="T1" fmla="*/ 16 h 64"/>
                <a:gd name="T2" fmla="*/ 80 w 80"/>
                <a:gd name="T3" fmla="*/ 0 h 64"/>
                <a:gd name="T4" fmla="*/ 80 w 80"/>
                <a:gd name="T5" fmla="*/ 48 h 64"/>
                <a:gd name="T6" fmla="*/ 8 w 80"/>
                <a:gd name="T7" fmla="*/ 64 h 64"/>
                <a:gd name="T8" fmla="*/ 0 w 80"/>
                <a:gd name="T9" fmla="*/ 16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64"/>
                <a:gd name="T17" fmla="*/ 80 w 80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64">
                  <a:moveTo>
                    <a:pt x="0" y="16"/>
                  </a:moveTo>
                  <a:lnTo>
                    <a:pt x="80" y="0"/>
                  </a:lnTo>
                  <a:lnTo>
                    <a:pt x="80" y="48"/>
                  </a:lnTo>
                  <a:lnTo>
                    <a:pt x="8" y="64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17" name="Freeform 74">
              <a:extLst>
                <a:ext uri="{FF2B5EF4-FFF2-40B4-BE49-F238E27FC236}">
                  <a16:creationId xmlns:a16="http://schemas.microsoft.com/office/drawing/2014/main" id="{6BD1C2B6-D7CD-0A4C-9AAB-A310E7397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413"/>
              <a:ext cx="80" cy="56"/>
            </a:xfrm>
            <a:custGeom>
              <a:avLst/>
              <a:gdLst>
                <a:gd name="T0" fmla="*/ 0 w 80"/>
                <a:gd name="T1" fmla="*/ 8 h 56"/>
                <a:gd name="T2" fmla="*/ 80 w 80"/>
                <a:gd name="T3" fmla="*/ 0 h 56"/>
                <a:gd name="T4" fmla="*/ 80 w 80"/>
                <a:gd name="T5" fmla="*/ 48 h 56"/>
                <a:gd name="T6" fmla="*/ 8 w 80"/>
                <a:gd name="T7" fmla="*/ 56 h 56"/>
                <a:gd name="T8" fmla="*/ 0 w 80"/>
                <a:gd name="T9" fmla="*/ 8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56"/>
                <a:gd name="T17" fmla="*/ 80 w 80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56">
                  <a:moveTo>
                    <a:pt x="0" y="8"/>
                  </a:moveTo>
                  <a:lnTo>
                    <a:pt x="80" y="0"/>
                  </a:lnTo>
                  <a:lnTo>
                    <a:pt x="80" y="48"/>
                  </a:lnTo>
                  <a:lnTo>
                    <a:pt x="8" y="56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18" name="Rectangle 75">
              <a:extLst>
                <a:ext uri="{FF2B5EF4-FFF2-40B4-BE49-F238E27FC236}">
                  <a16:creationId xmlns:a16="http://schemas.microsoft.com/office/drawing/2014/main" id="{53CF922F-0ED7-4247-B3F8-60BAF0873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" y="1361"/>
              <a:ext cx="56" cy="144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19" name="Rectangle 76">
              <a:extLst>
                <a:ext uri="{FF2B5EF4-FFF2-40B4-BE49-F238E27FC236}">
                  <a16:creationId xmlns:a16="http://schemas.microsoft.com/office/drawing/2014/main" id="{7E73E4FC-E0CF-A648-B4B6-48095C7D7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" y="1361"/>
              <a:ext cx="56" cy="136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20" name="Rectangle 77">
              <a:extLst>
                <a:ext uri="{FF2B5EF4-FFF2-40B4-BE49-F238E27FC236}">
                  <a16:creationId xmlns:a16="http://schemas.microsoft.com/office/drawing/2014/main" id="{37EF7433-BD86-F34E-8D43-7D620BBEF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4" y="1401"/>
              <a:ext cx="48" cy="4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21" name="Rectangle 78">
              <a:extLst>
                <a:ext uri="{FF2B5EF4-FFF2-40B4-BE49-F238E27FC236}">
                  <a16:creationId xmlns:a16="http://schemas.microsoft.com/office/drawing/2014/main" id="{AA41AD3A-CE85-DD47-B15A-7481C98E9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1417"/>
              <a:ext cx="72" cy="3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22" name="Rectangle 79">
              <a:extLst>
                <a:ext uri="{FF2B5EF4-FFF2-40B4-BE49-F238E27FC236}">
                  <a16:creationId xmlns:a16="http://schemas.microsoft.com/office/drawing/2014/main" id="{63934F85-AF3F-EB42-A7CD-86B510154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369"/>
              <a:ext cx="72" cy="136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23" name="Rectangle 80">
              <a:extLst>
                <a:ext uri="{FF2B5EF4-FFF2-40B4-BE49-F238E27FC236}">
                  <a16:creationId xmlns:a16="http://schemas.microsoft.com/office/drawing/2014/main" id="{623E7063-A677-AD49-B664-EFE1A3EFD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" y="1273"/>
              <a:ext cx="368" cy="336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24" name="Rectangle 81">
              <a:extLst>
                <a:ext uri="{FF2B5EF4-FFF2-40B4-BE49-F238E27FC236}">
                  <a16:creationId xmlns:a16="http://schemas.microsoft.com/office/drawing/2014/main" id="{F3468E49-5355-3643-B5A3-A9BF65CDB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" y="1369"/>
              <a:ext cx="64" cy="144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25" name="Rectangle 82">
              <a:extLst>
                <a:ext uri="{FF2B5EF4-FFF2-40B4-BE49-F238E27FC236}">
                  <a16:creationId xmlns:a16="http://schemas.microsoft.com/office/drawing/2014/main" id="{B4D7BE5E-E43E-3648-9383-92191798B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425"/>
              <a:ext cx="56" cy="3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26" name="Rectangle 83">
              <a:extLst>
                <a:ext uri="{FF2B5EF4-FFF2-40B4-BE49-F238E27FC236}">
                  <a16:creationId xmlns:a16="http://schemas.microsoft.com/office/drawing/2014/main" id="{D1E494CC-A915-454D-8BA7-9CF3B6E0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" y="1385"/>
              <a:ext cx="184" cy="16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27" name="Rectangle 84">
              <a:extLst>
                <a:ext uri="{FF2B5EF4-FFF2-40B4-BE49-F238E27FC236}">
                  <a16:creationId xmlns:a16="http://schemas.microsoft.com/office/drawing/2014/main" id="{B2B73A7C-D4CA-8444-B563-C06F76E19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1425"/>
              <a:ext cx="136" cy="3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328" name="Rectangle 85">
              <a:extLst>
                <a:ext uri="{FF2B5EF4-FFF2-40B4-BE49-F238E27FC236}">
                  <a16:creationId xmlns:a16="http://schemas.microsoft.com/office/drawing/2014/main" id="{9D11FDAE-8C03-154A-9178-760990B23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403"/>
              <a:ext cx="37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counter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55329" name="Rectangle 86">
              <a:extLst>
                <a:ext uri="{FF2B5EF4-FFF2-40B4-BE49-F238E27FC236}">
                  <a16:creationId xmlns:a16="http://schemas.microsoft.com/office/drawing/2014/main" id="{391B1514-F196-E544-A519-6AAC4567E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0" y="1369"/>
              <a:ext cx="28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motor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5330" name="Rectangle 87">
              <a:extLst>
                <a:ext uri="{FF2B5EF4-FFF2-40B4-BE49-F238E27FC236}">
                  <a16:creationId xmlns:a16="http://schemas.microsoft.com/office/drawing/2014/main" id="{54F68060-4A65-5D45-BDBA-5870459BC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" y="1657"/>
              <a:ext cx="71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flex coupling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grpSp>
          <p:nvGrpSpPr>
            <p:cNvPr id="55331" name="Group 88">
              <a:extLst>
                <a:ext uri="{FF2B5EF4-FFF2-40B4-BE49-F238E27FC236}">
                  <a16:creationId xmlns:a16="http://schemas.microsoft.com/office/drawing/2014/main" id="{D1872566-980F-3447-8C34-BA65E6055B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8" y="1449"/>
              <a:ext cx="128" cy="208"/>
              <a:chOff x="2728" y="1453"/>
              <a:chExt cx="128" cy="208"/>
            </a:xfrm>
          </p:grpSpPr>
          <p:sp>
            <p:nvSpPr>
              <p:cNvPr id="55338" name="Freeform 89">
                <a:extLst>
                  <a:ext uri="{FF2B5EF4-FFF2-40B4-BE49-F238E27FC236}">
                    <a16:creationId xmlns:a16="http://schemas.microsoft.com/office/drawing/2014/main" id="{127D63B4-6F00-0346-AEE4-A34965A4A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" y="1453"/>
                <a:ext cx="80" cy="96"/>
              </a:xfrm>
              <a:custGeom>
                <a:avLst/>
                <a:gdLst>
                  <a:gd name="T0" fmla="*/ 0 w 80"/>
                  <a:gd name="T1" fmla="*/ 0 h 96"/>
                  <a:gd name="T2" fmla="*/ 80 w 80"/>
                  <a:gd name="T3" fmla="*/ 56 h 96"/>
                  <a:gd name="T4" fmla="*/ 32 w 80"/>
                  <a:gd name="T5" fmla="*/ 48 h 96"/>
                  <a:gd name="T6" fmla="*/ 8 w 80"/>
                  <a:gd name="T7" fmla="*/ 96 h 96"/>
                  <a:gd name="T8" fmla="*/ 0 w 80"/>
                  <a:gd name="T9" fmla="*/ 0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96"/>
                  <a:gd name="T17" fmla="*/ 80 w 80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96">
                    <a:moveTo>
                      <a:pt x="0" y="0"/>
                    </a:moveTo>
                    <a:lnTo>
                      <a:pt x="80" y="56"/>
                    </a:lnTo>
                    <a:lnTo>
                      <a:pt x="32" y="48"/>
                    </a:lnTo>
                    <a:lnTo>
                      <a:pt x="8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5339" name="Line 90">
                <a:extLst>
                  <a:ext uri="{FF2B5EF4-FFF2-40B4-BE49-F238E27FC236}">
                    <a16:creationId xmlns:a16="http://schemas.microsoft.com/office/drawing/2014/main" id="{E33EE885-6749-314E-9183-B3B1E1B8A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0" y="1501"/>
                <a:ext cx="96" cy="1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32" name="Rectangle 91">
              <a:extLst>
                <a:ext uri="{FF2B5EF4-FFF2-40B4-BE49-F238E27FC236}">
                  <a16:creationId xmlns:a16="http://schemas.microsoft.com/office/drawing/2014/main" id="{634BF296-3DB7-EE42-869E-1030CD44E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1055"/>
              <a:ext cx="54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specimen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grpSp>
          <p:nvGrpSpPr>
            <p:cNvPr id="55333" name="Group 92">
              <a:extLst>
                <a:ext uri="{FF2B5EF4-FFF2-40B4-BE49-F238E27FC236}">
                  <a16:creationId xmlns:a16="http://schemas.microsoft.com/office/drawing/2014/main" id="{C4F7E17A-889F-7548-B871-41626BD592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6" y="1197"/>
              <a:ext cx="96" cy="360"/>
              <a:chOff x="1456" y="1197"/>
              <a:chExt cx="96" cy="360"/>
            </a:xfrm>
          </p:grpSpPr>
          <p:sp>
            <p:nvSpPr>
              <p:cNvPr id="55336" name="Freeform 93">
                <a:extLst>
                  <a:ext uri="{FF2B5EF4-FFF2-40B4-BE49-F238E27FC236}">
                    <a16:creationId xmlns:a16="http://schemas.microsoft.com/office/drawing/2014/main" id="{F66487DC-A703-E344-A950-D2C20E70D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6" y="1445"/>
                <a:ext cx="96" cy="112"/>
              </a:xfrm>
              <a:custGeom>
                <a:avLst/>
                <a:gdLst>
                  <a:gd name="T0" fmla="*/ 72 w 96"/>
                  <a:gd name="T1" fmla="*/ 112 h 112"/>
                  <a:gd name="T2" fmla="*/ 0 w 96"/>
                  <a:gd name="T3" fmla="*/ 24 h 112"/>
                  <a:gd name="T4" fmla="*/ 56 w 96"/>
                  <a:gd name="T5" fmla="*/ 40 h 112"/>
                  <a:gd name="T6" fmla="*/ 96 w 96"/>
                  <a:gd name="T7" fmla="*/ 0 h 112"/>
                  <a:gd name="T8" fmla="*/ 72 w 96"/>
                  <a:gd name="T9" fmla="*/ 112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12"/>
                  <a:gd name="T17" fmla="*/ 96 w 96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12">
                    <a:moveTo>
                      <a:pt x="72" y="112"/>
                    </a:moveTo>
                    <a:lnTo>
                      <a:pt x="0" y="24"/>
                    </a:lnTo>
                    <a:lnTo>
                      <a:pt x="56" y="40"/>
                    </a:lnTo>
                    <a:lnTo>
                      <a:pt x="96" y="0"/>
                    </a:lnTo>
                    <a:lnTo>
                      <a:pt x="72" y="112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5337" name="Line 94">
                <a:extLst>
                  <a:ext uri="{FF2B5EF4-FFF2-40B4-BE49-F238E27FC236}">
                    <a16:creationId xmlns:a16="http://schemas.microsoft.com/office/drawing/2014/main" id="{BDA68E1A-9EB4-8B4D-AE62-7AEDAB234B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56" y="1197"/>
                <a:ext cx="56" cy="2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34" name="Rectangle 95">
              <a:extLst>
                <a:ext uri="{FF2B5EF4-FFF2-40B4-BE49-F238E27FC236}">
                  <a16:creationId xmlns:a16="http://schemas.microsoft.com/office/drawing/2014/main" id="{38F070DF-9447-5B47-A3D5-7CE814C9A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" y="1437"/>
              <a:ext cx="37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bearing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55335" name="Rectangle 96">
              <a:extLst>
                <a:ext uri="{FF2B5EF4-FFF2-40B4-BE49-F238E27FC236}">
                  <a16:creationId xmlns:a16="http://schemas.microsoft.com/office/drawing/2014/main" id="{1133B9AD-9FA4-614E-89F6-E4A97A86C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1443"/>
              <a:ext cx="374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bearing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BB1DC975-B989-E747-9F32-BB93CD01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E7278219-505B-DF4B-BD22-70676048EE1C}" type="slidenum">
              <a:rPr lang="en-US" altLang="en-US" sz="1200">
                <a:latin typeface="Arial" panose="020B0604020202020204" pitchFamily="34" charset="0"/>
              </a:rPr>
              <a:pPr/>
              <a:t>27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A0F632F2-E187-7649-9D28-236C7C54E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200"/>
            <a:ext cx="33528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</a:t>
            </a:r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Fatigue limit</a:t>
            </a:r>
            <a:r>
              <a:rPr lang="en-US" altLang="en-US">
                <a:latin typeface="Arial" panose="020B0604020202020204" pitchFamily="34" charset="0"/>
              </a:rPr>
              <a:t>, </a:t>
            </a:r>
            <a:r>
              <a:rPr lang="en-US" altLang="en-US" i="1">
                <a:solidFill>
                  <a:schemeClr val="accent2"/>
                </a:solidFill>
                <a:latin typeface="Arial" panose="020B0604020202020204" pitchFamily="34" charset="0"/>
              </a:rPr>
              <a:t>S</a:t>
            </a:r>
            <a:r>
              <a:rPr lang="en-US" altLang="en-US" sz="2800" i="1" baseline="-10000">
                <a:solidFill>
                  <a:schemeClr val="accent2"/>
                </a:solidFill>
                <a:latin typeface="Arial" panose="020B0604020202020204" pitchFamily="34" charset="0"/>
              </a:rPr>
              <a:t>fat</a:t>
            </a:r>
            <a:r>
              <a:rPr lang="en-US" altLang="en-US">
                <a:latin typeface="Arial" panose="020B0604020202020204" pitchFamily="34" charset="0"/>
              </a:rPr>
              <a:t>:</a:t>
            </a:r>
            <a:r>
              <a:rPr lang="en-US" altLang="en-US" sz="2200">
                <a:latin typeface="Arial" panose="020B0604020202020204" pitchFamily="34" charset="0"/>
              </a:rPr>
              <a:t> 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--no fatigue if </a:t>
            </a:r>
            <a:r>
              <a:rPr lang="en-US" altLang="en-US" sz="2200" i="1">
                <a:latin typeface="Arial" panose="020B0604020202020204" pitchFamily="34" charset="0"/>
              </a:rPr>
              <a:t>S</a:t>
            </a:r>
            <a:r>
              <a:rPr lang="en-US" altLang="en-US" sz="2200">
                <a:latin typeface="Arial" panose="020B0604020202020204" pitchFamily="34" charset="0"/>
              </a:rPr>
              <a:t> &lt; </a:t>
            </a:r>
            <a:r>
              <a:rPr lang="en-US" altLang="en-US" sz="2200" i="1">
                <a:latin typeface="Arial" panose="020B0604020202020204" pitchFamily="34" charset="0"/>
              </a:rPr>
              <a:t>S</a:t>
            </a:r>
            <a:r>
              <a:rPr lang="en-US" altLang="en-US" sz="2800" i="1" baseline="-10000">
                <a:latin typeface="Arial" panose="020B0604020202020204" pitchFamily="34" charset="0"/>
              </a:rPr>
              <a:t>fat</a:t>
            </a:r>
          </a:p>
        </p:txBody>
      </p:sp>
      <p:sp>
        <p:nvSpPr>
          <p:cNvPr id="57348" name="Rectangle 7">
            <a:extLst>
              <a:ext uri="{FF2B5EF4-FFF2-40B4-BE49-F238E27FC236}">
                <a16:creationId xmlns:a16="http://schemas.microsoft.com/office/drawing/2014/main" id="{FB21E6FC-B617-4E48-992E-EA36FB931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5908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Adapted from Fig. 8.19(a), </a:t>
            </a:r>
            <a:r>
              <a:rPr lang="en-US" altLang="en-US" sz="1200" i="1">
                <a:solidFill>
                  <a:srgbClr val="000000"/>
                </a:solidFill>
                <a:latin typeface="Arial" panose="020B0604020202020204" pitchFamily="34" charset="0"/>
              </a:rPr>
              <a:t>Callister 7e.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7349" name="Rectangle 9">
            <a:extLst>
              <a:ext uri="{FF2B5EF4-FFF2-40B4-BE49-F238E27FC236}">
                <a16:creationId xmlns:a16="http://schemas.microsoft.com/office/drawing/2014/main" id="{8A06FF8E-8898-084E-9F3F-312E4AD403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Fatigue Design Parameters</a:t>
            </a:r>
          </a:p>
        </p:txBody>
      </p:sp>
      <p:grpSp>
        <p:nvGrpSpPr>
          <p:cNvPr id="57350" name="Group 53">
            <a:extLst>
              <a:ext uri="{FF2B5EF4-FFF2-40B4-BE49-F238E27FC236}">
                <a16:creationId xmlns:a16="http://schemas.microsoft.com/office/drawing/2014/main" id="{4DE7C5DC-FDE8-104E-8BC4-6CFC55B0F53A}"/>
              </a:ext>
            </a:extLst>
          </p:cNvPr>
          <p:cNvGrpSpPr>
            <a:grpSpLocks/>
          </p:cNvGrpSpPr>
          <p:nvPr/>
        </p:nvGrpSpPr>
        <p:grpSpPr bwMode="auto">
          <a:xfrm>
            <a:off x="3784600" y="1181100"/>
            <a:ext cx="4343400" cy="2382838"/>
            <a:chOff x="2384" y="744"/>
            <a:chExt cx="2736" cy="1501"/>
          </a:xfrm>
        </p:grpSpPr>
        <p:sp>
          <p:nvSpPr>
            <p:cNvPr id="57378" name="Rectangle 12">
              <a:extLst>
                <a:ext uri="{FF2B5EF4-FFF2-40B4-BE49-F238E27FC236}">
                  <a16:creationId xmlns:a16="http://schemas.microsoft.com/office/drawing/2014/main" id="{809ED389-08EA-204F-9F17-DC640B029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1344"/>
              <a:ext cx="296" cy="2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379" name="Rectangle 13">
              <a:extLst>
                <a:ext uri="{FF2B5EF4-FFF2-40B4-BE49-F238E27FC236}">
                  <a16:creationId xmlns:a16="http://schemas.microsoft.com/office/drawing/2014/main" id="{861D1553-E701-E940-A42B-6A734E67D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1344"/>
              <a:ext cx="20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>
                  <a:solidFill>
                    <a:srgbClr val="0033FF"/>
                  </a:solidFill>
                  <a:latin typeface="Arial" panose="020B0604020202020204" pitchFamily="34" charset="0"/>
                </a:rPr>
                <a:t>S</a:t>
              </a:r>
              <a:r>
                <a:rPr lang="en-US" altLang="en-US" sz="1800" i="1" baseline="-25000">
                  <a:solidFill>
                    <a:srgbClr val="0033FF"/>
                  </a:solidFill>
                  <a:latin typeface="Arial" panose="020B0604020202020204" pitchFamily="34" charset="0"/>
                </a:rPr>
                <a:t>fat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57380" name="Rectangle 15">
              <a:extLst>
                <a:ext uri="{FF2B5EF4-FFF2-40B4-BE49-F238E27FC236}">
                  <a16:creationId xmlns:a16="http://schemas.microsoft.com/office/drawing/2014/main" id="{DCAC1399-416A-084D-B70B-57C1758E6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872"/>
              <a:ext cx="55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case for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7381" name="Rectangle 16">
              <a:extLst>
                <a:ext uri="{FF2B5EF4-FFF2-40B4-BE49-F238E27FC236}">
                  <a16:creationId xmlns:a16="http://schemas.microsoft.com/office/drawing/2014/main" id="{CC19F057-7C34-C645-83C3-87D94179D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040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8800"/>
                  </a:solidFill>
                  <a:latin typeface="Arial" panose="020B0604020202020204" pitchFamily="34" charset="0"/>
                </a:rPr>
                <a:t>steel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7382" name="Rectangle 17">
              <a:extLst>
                <a:ext uri="{FF2B5EF4-FFF2-40B4-BE49-F238E27FC236}">
                  <a16:creationId xmlns:a16="http://schemas.microsoft.com/office/drawing/2014/main" id="{D1D5E887-4B27-9249-B00D-731D17EF9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040"/>
              <a:ext cx="3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(typ.)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7383" name="Line 18">
              <a:extLst>
                <a:ext uri="{FF2B5EF4-FFF2-40B4-BE49-F238E27FC236}">
                  <a16:creationId xmlns:a16="http://schemas.microsoft.com/office/drawing/2014/main" id="{AEF3C066-E533-1546-BD21-6DE410D6E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0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4" name="Line 19">
              <a:extLst>
                <a:ext uri="{FF2B5EF4-FFF2-40B4-BE49-F238E27FC236}">
                  <a16:creationId xmlns:a16="http://schemas.microsoft.com/office/drawing/2014/main" id="{193F33AE-4C2E-F54A-ABCD-70E45E7BC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5" name="Line 20">
              <a:extLst>
                <a:ext uri="{FF2B5EF4-FFF2-40B4-BE49-F238E27FC236}">
                  <a16:creationId xmlns:a16="http://schemas.microsoft.com/office/drawing/2014/main" id="{568D788C-EC51-D342-83FA-E07F1EF08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2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6" name="Line 21">
              <a:extLst>
                <a:ext uri="{FF2B5EF4-FFF2-40B4-BE49-F238E27FC236}">
                  <a16:creationId xmlns:a16="http://schemas.microsoft.com/office/drawing/2014/main" id="{DF05625C-B4D8-B448-BBB8-F8C29ADA0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8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7" name="Line 22">
              <a:extLst>
                <a:ext uri="{FF2B5EF4-FFF2-40B4-BE49-F238E27FC236}">
                  <a16:creationId xmlns:a16="http://schemas.microsoft.com/office/drawing/2014/main" id="{9F11F440-6212-8445-BE18-4BDD3B6DB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4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8" name="Line 23">
              <a:extLst>
                <a:ext uri="{FF2B5EF4-FFF2-40B4-BE49-F238E27FC236}">
                  <a16:creationId xmlns:a16="http://schemas.microsoft.com/office/drawing/2014/main" id="{79917878-6AC9-6040-9CC5-78EDF2B7E4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0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9" name="Line 24">
              <a:extLst>
                <a:ext uri="{FF2B5EF4-FFF2-40B4-BE49-F238E27FC236}">
                  <a16:creationId xmlns:a16="http://schemas.microsoft.com/office/drawing/2014/main" id="{896F19AE-C701-6E43-A1C6-BD162CBC8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0" name="Line 25">
              <a:extLst>
                <a:ext uri="{FF2B5EF4-FFF2-40B4-BE49-F238E27FC236}">
                  <a16:creationId xmlns:a16="http://schemas.microsoft.com/office/drawing/2014/main" id="{AF4BF381-9F7E-6047-9034-2059DEB4B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1" name="Line 26">
              <a:extLst>
                <a:ext uri="{FF2B5EF4-FFF2-40B4-BE49-F238E27FC236}">
                  <a16:creationId xmlns:a16="http://schemas.microsoft.com/office/drawing/2014/main" id="{FC7AFD4C-1F3E-6C40-BD29-DD535CDE6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8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2" name="Line 27">
              <a:extLst>
                <a:ext uri="{FF2B5EF4-FFF2-40B4-BE49-F238E27FC236}">
                  <a16:creationId xmlns:a16="http://schemas.microsoft.com/office/drawing/2014/main" id="{9181881E-9EEB-6D46-8DD4-5270A0651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3" name="Line 28">
              <a:extLst>
                <a:ext uri="{FF2B5EF4-FFF2-40B4-BE49-F238E27FC236}">
                  <a16:creationId xmlns:a16="http://schemas.microsoft.com/office/drawing/2014/main" id="{11CB1DF7-E969-B640-BE57-8287A6167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0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4" name="Line 29">
              <a:extLst>
                <a:ext uri="{FF2B5EF4-FFF2-40B4-BE49-F238E27FC236}">
                  <a16:creationId xmlns:a16="http://schemas.microsoft.com/office/drawing/2014/main" id="{CD13BFA6-B302-D845-8A25-066A20F25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6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5" name="Line 30">
              <a:extLst>
                <a:ext uri="{FF2B5EF4-FFF2-40B4-BE49-F238E27FC236}">
                  <a16:creationId xmlns:a16="http://schemas.microsoft.com/office/drawing/2014/main" id="{D57157E9-6CE4-D043-8BD3-7AAE2EC1DB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6" name="Line 31">
              <a:extLst>
                <a:ext uri="{FF2B5EF4-FFF2-40B4-BE49-F238E27FC236}">
                  <a16:creationId xmlns:a16="http://schemas.microsoft.com/office/drawing/2014/main" id="{7BDA3CCE-4A4F-7A40-933D-91ECC037DB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7" name="Line 32">
              <a:extLst>
                <a:ext uri="{FF2B5EF4-FFF2-40B4-BE49-F238E27FC236}">
                  <a16:creationId xmlns:a16="http://schemas.microsoft.com/office/drawing/2014/main" id="{22531463-E899-3448-8CC4-6B5B4B4ED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4" y="1440"/>
              <a:ext cx="32" cy="1"/>
            </a:xfrm>
            <a:prstGeom prst="line">
              <a:avLst/>
            </a:prstGeom>
            <a:noFill/>
            <a:ln w="127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8" name="Freeform 33">
              <a:extLst>
                <a:ext uri="{FF2B5EF4-FFF2-40B4-BE49-F238E27FC236}">
                  <a16:creationId xmlns:a16="http://schemas.microsoft.com/office/drawing/2014/main" id="{B3930944-9EE1-2440-9DBB-DFC5B51E9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" y="936"/>
              <a:ext cx="1376" cy="512"/>
            </a:xfrm>
            <a:custGeom>
              <a:avLst/>
              <a:gdLst>
                <a:gd name="T0" fmla="*/ 0 w 1376"/>
                <a:gd name="T1" fmla="*/ 0 h 512"/>
                <a:gd name="T2" fmla="*/ 176 w 1376"/>
                <a:gd name="T3" fmla="*/ 152 h 512"/>
                <a:gd name="T4" fmla="*/ 408 w 1376"/>
                <a:gd name="T5" fmla="*/ 360 h 512"/>
                <a:gd name="T6" fmla="*/ 528 w 1376"/>
                <a:gd name="T7" fmla="*/ 456 h 512"/>
                <a:gd name="T8" fmla="*/ 584 w 1376"/>
                <a:gd name="T9" fmla="*/ 488 h 512"/>
                <a:gd name="T10" fmla="*/ 648 w 1376"/>
                <a:gd name="T11" fmla="*/ 504 h 512"/>
                <a:gd name="T12" fmla="*/ 744 w 1376"/>
                <a:gd name="T13" fmla="*/ 512 h 512"/>
                <a:gd name="T14" fmla="*/ 1376 w 1376"/>
                <a:gd name="T15" fmla="*/ 512 h 5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76"/>
                <a:gd name="T25" fmla="*/ 0 h 512"/>
                <a:gd name="T26" fmla="*/ 1376 w 1376"/>
                <a:gd name="T27" fmla="*/ 512 h 5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76" h="512">
                  <a:moveTo>
                    <a:pt x="0" y="0"/>
                  </a:moveTo>
                  <a:lnTo>
                    <a:pt x="176" y="152"/>
                  </a:lnTo>
                  <a:lnTo>
                    <a:pt x="408" y="360"/>
                  </a:lnTo>
                  <a:lnTo>
                    <a:pt x="528" y="456"/>
                  </a:lnTo>
                  <a:lnTo>
                    <a:pt x="584" y="488"/>
                  </a:lnTo>
                  <a:lnTo>
                    <a:pt x="648" y="504"/>
                  </a:lnTo>
                  <a:lnTo>
                    <a:pt x="744" y="512"/>
                  </a:lnTo>
                  <a:lnTo>
                    <a:pt x="1376" y="512"/>
                  </a:lnTo>
                </a:path>
              </a:pathLst>
            </a:custGeom>
            <a:noFill/>
            <a:ln w="25400">
              <a:solidFill>
                <a:srgbClr val="AA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399" name="Freeform 34">
              <a:extLst>
                <a:ext uri="{FF2B5EF4-FFF2-40B4-BE49-F238E27FC236}">
                  <a16:creationId xmlns:a16="http://schemas.microsoft.com/office/drawing/2014/main" id="{67214708-800A-124B-BBB1-BBDD90517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4" y="944"/>
              <a:ext cx="1376" cy="512"/>
            </a:xfrm>
            <a:custGeom>
              <a:avLst/>
              <a:gdLst>
                <a:gd name="T0" fmla="*/ 0 w 1376"/>
                <a:gd name="T1" fmla="*/ 0 h 512"/>
                <a:gd name="T2" fmla="*/ 176 w 1376"/>
                <a:gd name="T3" fmla="*/ 152 h 512"/>
                <a:gd name="T4" fmla="*/ 408 w 1376"/>
                <a:gd name="T5" fmla="*/ 360 h 512"/>
                <a:gd name="T6" fmla="*/ 520 w 1376"/>
                <a:gd name="T7" fmla="*/ 448 h 512"/>
                <a:gd name="T8" fmla="*/ 584 w 1376"/>
                <a:gd name="T9" fmla="*/ 488 h 512"/>
                <a:gd name="T10" fmla="*/ 648 w 1376"/>
                <a:gd name="T11" fmla="*/ 504 h 512"/>
                <a:gd name="T12" fmla="*/ 744 w 1376"/>
                <a:gd name="T13" fmla="*/ 512 h 512"/>
                <a:gd name="T14" fmla="*/ 1376 w 1376"/>
                <a:gd name="T15" fmla="*/ 512 h 5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76"/>
                <a:gd name="T25" fmla="*/ 0 h 512"/>
                <a:gd name="T26" fmla="*/ 1376 w 1376"/>
                <a:gd name="T27" fmla="*/ 512 h 5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76" h="512">
                  <a:moveTo>
                    <a:pt x="0" y="0"/>
                  </a:moveTo>
                  <a:lnTo>
                    <a:pt x="176" y="152"/>
                  </a:lnTo>
                  <a:lnTo>
                    <a:pt x="408" y="360"/>
                  </a:lnTo>
                  <a:lnTo>
                    <a:pt x="520" y="448"/>
                  </a:lnTo>
                  <a:lnTo>
                    <a:pt x="584" y="488"/>
                  </a:lnTo>
                  <a:lnTo>
                    <a:pt x="648" y="504"/>
                  </a:lnTo>
                  <a:lnTo>
                    <a:pt x="744" y="512"/>
                  </a:lnTo>
                  <a:lnTo>
                    <a:pt x="1376" y="512"/>
                  </a:lnTo>
                </a:path>
              </a:pathLst>
            </a:custGeom>
            <a:noFill/>
            <a:ln w="25400">
              <a:solidFill>
                <a:srgbClr val="AA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400" name="Rectangle 35">
              <a:extLst>
                <a:ext uri="{FF2B5EF4-FFF2-40B4-BE49-F238E27FC236}">
                  <a16:creationId xmlns:a16="http://schemas.microsoft.com/office/drawing/2014/main" id="{D2E13F63-52B6-504A-8BB8-60D687738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072"/>
              <a:ext cx="1400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401" name="Rectangle 36">
              <a:extLst>
                <a:ext uri="{FF2B5EF4-FFF2-40B4-BE49-F238E27FC236}">
                  <a16:creationId xmlns:a16="http://schemas.microsoft.com/office/drawing/2014/main" id="{17ADC586-6C35-AD41-B361-1F2F1BAA6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072"/>
              <a:ext cx="129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N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= Cycles to failure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7402" name="Rectangle 37">
              <a:extLst>
                <a:ext uri="{FF2B5EF4-FFF2-40B4-BE49-F238E27FC236}">
                  <a16:creationId xmlns:a16="http://schemas.microsoft.com/office/drawing/2014/main" id="{306E6855-E510-DE4D-9D62-F00AB6442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936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7403" name="Rectangle 38">
              <a:extLst>
                <a:ext uri="{FF2B5EF4-FFF2-40B4-BE49-F238E27FC236}">
                  <a16:creationId xmlns:a16="http://schemas.microsoft.com/office/drawing/2014/main" id="{6D9A1DAD-2EB5-1347-9212-7A041BDFB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0" y="1896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57404" name="Rectangle 39">
              <a:extLst>
                <a:ext uri="{FF2B5EF4-FFF2-40B4-BE49-F238E27FC236}">
                  <a16:creationId xmlns:a16="http://schemas.microsoft.com/office/drawing/2014/main" id="{475A4AD1-AA7A-A644-A864-F215D240D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6" y="1936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7405" name="Rectangle 40">
              <a:extLst>
                <a:ext uri="{FF2B5EF4-FFF2-40B4-BE49-F238E27FC236}">
                  <a16:creationId xmlns:a16="http://schemas.microsoft.com/office/drawing/2014/main" id="{231ACB01-34B5-224C-A5AC-310DA8B34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1896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57406" name="Rectangle 41">
              <a:extLst>
                <a:ext uri="{FF2B5EF4-FFF2-40B4-BE49-F238E27FC236}">
                  <a16:creationId xmlns:a16="http://schemas.microsoft.com/office/drawing/2014/main" id="{885801ED-272E-044F-AAE4-0C3F5D26C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1936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7407" name="Rectangle 42">
              <a:extLst>
                <a:ext uri="{FF2B5EF4-FFF2-40B4-BE49-F238E27FC236}">
                  <a16:creationId xmlns:a16="http://schemas.microsoft.com/office/drawing/2014/main" id="{CA97A0E7-99A4-3E47-AD38-807838FD2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1896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7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57408" name="Rectangle 43">
              <a:extLst>
                <a:ext uri="{FF2B5EF4-FFF2-40B4-BE49-F238E27FC236}">
                  <a16:creationId xmlns:a16="http://schemas.microsoft.com/office/drawing/2014/main" id="{C3C10C2A-C3F5-944D-AAA0-2B6E8F973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" y="1936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7409" name="Rectangle 44">
              <a:extLst>
                <a:ext uri="{FF2B5EF4-FFF2-40B4-BE49-F238E27FC236}">
                  <a16:creationId xmlns:a16="http://schemas.microsoft.com/office/drawing/2014/main" id="{9A722034-5014-4446-A124-0D295BE21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" y="1896"/>
              <a:ext cx="62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9</a:t>
              </a:r>
              <a:endParaRPr lang="en-US" altLang="en-US" sz="1400">
                <a:latin typeface="Arial" panose="020B0604020202020204" pitchFamily="34" charset="0"/>
              </a:endParaRPr>
            </a:p>
          </p:txBody>
        </p:sp>
        <p:sp>
          <p:nvSpPr>
            <p:cNvPr id="57410" name="Rectangle 45">
              <a:extLst>
                <a:ext uri="{FF2B5EF4-FFF2-40B4-BE49-F238E27FC236}">
                  <a16:creationId xmlns:a16="http://schemas.microsoft.com/office/drawing/2014/main" id="{80B3C3D3-07B5-C142-89F9-D48F82BE9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1024"/>
              <a:ext cx="4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unsafe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7411" name="Rectangle 46">
              <a:extLst>
                <a:ext uri="{FF2B5EF4-FFF2-40B4-BE49-F238E27FC236}">
                  <a16:creationId xmlns:a16="http://schemas.microsoft.com/office/drawing/2014/main" id="{9C0BF111-91E1-E240-846F-A6C52C448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" y="1536"/>
              <a:ext cx="2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safe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57412" name="Rectangle 47">
              <a:extLst>
                <a:ext uri="{FF2B5EF4-FFF2-40B4-BE49-F238E27FC236}">
                  <a16:creationId xmlns:a16="http://schemas.microsoft.com/office/drawing/2014/main" id="{190D74C8-D0C5-4E40-A766-25CB2BB57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6" y="804"/>
              <a:ext cx="1696" cy="1080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413" name="Line 48">
              <a:extLst>
                <a:ext uri="{FF2B5EF4-FFF2-40B4-BE49-F238E27FC236}">
                  <a16:creationId xmlns:a16="http://schemas.microsoft.com/office/drawing/2014/main" id="{FBA7588B-CAF8-B049-ABF1-334243D59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52" y="1808"/>
              <a:ext cx="1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14" name="Line 49">
              <a:extLst>
                <a:ext uri="{FF2B5EF4-FFF2-40B4-BE49-F238E27FC236}">
                  <a16:creationId xmlns:a16="http://schemas.microsoft.com/office/drawing/2014/main" id="{5C435D1A-7BDF-534D-BFB9-C97CCE540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0" y="1808"/>
              <a:ext cx="1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15" name="Line 50">
              <a:extLst>
                <a:ext uri="{FF2B5EF4-FFF2-40B4-BE49-F238E27FC236}">
                  <a16:creationId xmlns:a16="http://schemas.microsoft.com/office/drawing/2014/main" id="{1E72B7A5-DB72-6445-8D4C-E1758C3844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28" y="1808"/>
              <a:ext cx="1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16" name="Rectangle 51">
              <a:extLst>
                <a:ext uri="{FF2B5EF4-FFF2-40B4-BE49-F238E27FC236}">
                  <a16:creationId xmlns:a16="http://schemas.microsoft.com/office/drawing/2014/main" id="{206362CB-6442-914B-87A9-51BFB0044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" y="744"/>
              <a:ext cx="1424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417" name="Rectangle 52">
              <a:extLst>
                <a:ext uri="{FF2B5EF4-FFF2-40B4-BE49-F238E27FC236}">
                  <a16:creationId xmlns:a16="http://schemas.microsoft.com/office/drawing/2014/main" id="{0E98EF8A-A6F1-BD4C-973C-B020F6E80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" y="744"/>
              <a:ext cx="130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S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 = stress amplitude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Group 80">
            <a:extLst>
              <a:ext uri="{FF2B5EF4-FFF2-40B4-BE49-F238E27FC236}">
                <a16:creationId xmlns:a16="http://schemas.microsoft.com/office/drawing/2014/main" id="{F31A3C7E-5967-CF40-9FC7-8E15BE6A9C9A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643313"/>
            <a:ext cx="8305800" cy="2778125"/>
            <a:chOff x="288" y="2295"/>
            <a:chExt cx="5232" cy="1750"/>
          </a:xfrm>
        </p:grpSpPr>
        <p:sp>
          <p:nvSpPr>
            <p:cNvPr id="57352" name="Rectangle 4">
              <a:extLst>
                <a:ext uri="{FF2B5EF4-FFF2-40B4-BE49-F238E27FC236}">
                  <a16:creationId xmlns:a16="http://schemas.microsoft.com/office/drawing/2014/main" id="{455A6280-C464-4F45-BFE8-664FE68BB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95"/>
              <a:ext cx="206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Sometimes, the</a:t>
              </a:r>
            </a:p>
            <a:p>
              <a:r>
                <a:rPr lang="en-US" altLang="en-US">
                  <a:latin typeface="Arial" panose="020B0604020202020204" pitchFamily="34" charset="0"/>
                </a:rPr>
                <a:t>   fatigue limit is zero!</a:t>
              </a:r>
            </a:p>
          </p:txBody>
        </p:sp>
        <p:sp>
          <p:nvSpPr>
            <p:cNvPr id="57353" name="Rectangle 8">
              <a:extLst>
                <a:ext uri="{FF2B5EF4-FFF2-40B4-BE49-F238E27FC236}">
                  <a16:creationId xmlns:a16="http://schemas.microsoft.com/office/drawing/2014/main" id="{44C58E15-022B-384B-B402-A54EC22B6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408"/>
              <a:ext cx="11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Adapted from Fig. 8.19(b), </a:t>
              </a:r>
              <a:r>
                <a:rPr lang="en-US" altLang="en-US" sz="1200" i="1">
                  <a:solidFill>
                    <a:srgbClr val="000000"/>
                  </a:solidFill>
                  <a:latin typeface="Arial" panose="020B0604020202020204" pitchFamily="34" charset="0"/>
                </a:rPr>
                <a:t>Callister 7e.</a:t>
              </a: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57354" name="Rectangle 56">
              <a:extLst>
                <a:ext uri="{FF2B5EF4-FFF2-40B4-BE49-F238E27FC236}">
                  <a16:creationId xmlns:a16="http://schemas.microsoft.com/office/drawing/2014/main" id="{F6C5F1BA-E0B1-B240-81AE-6FDCD5A2E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2936"/>
              <a:ext cx="424" cy="5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355" name="Group 79">
              <a:extLst>
                <a:ext uri="{FF2B5EF4-FFF2-40B4-BE49-F238E27FC236}">
                  <a16:creationId xmlns:a16="http://schemas.microsoft.com/office/drawing/2014/main" id="{9F5E3CA1-0992-474E-9305-0C6F522C6D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4" y="2552"/>
              <a:ext cx="2472" cy="1493"/>
              <a:chOff x="2504" y="2552"/>
              <a:chExt cx="2472" cy="1493"/>
            </a:xfrm>
          </p:grpSpPr>
          <p:sp>
            <p:nvSpPr>
              <p:cNvPr id="57356" name="Rectangle 57">
                <a:extLst>
                  <a:ext uri="{FF2B5EF4-FFF2-40B4-BE49-F238E27FC236}">
                    <a16:creationId xmlns:a16="http://schemas.microsoft.com/office/drawing/2014/main" id="{1A096851-1AC6-C747-B6CF-5F4372741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4" y="2632"/>
                <a:ext cx="55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case for 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7357" name="Rectangle 58">
                <a:extLst>
                  <a:ext uri="{FF2B5EF4-FFF2-40B4-BE49-F238E27FC236}">
                    <a16:creationId xmlns:a16="http://schemas.microsoft.com/office/drawing/2014/main" id="{E6FBA174-7E64-194B-81E6-BA15188A99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4" y="2800"/>
                <a:ext cx="12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8800"/>
                    </a:solidFill>
                    <a:latin typeface="Arial" panose="020B0604020202020204" pitchFamily="34" charset="0"/>
                  </a:rPr>
                  <a:t>Al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7358" name="Rectangle 59">
                <a:extLst>
                  <a:ext uri="{FF2B5EF4-FFF2-40B4-BE49-F238E27FC236}">
                    <a16:creationId xmlns:a16="http://schemas.microsoft.com/office/drawing/2014/main" id="{486A1F11-EB80-8D49-B4E4-50D7FA662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" y="2800"/>
                <a:ext cx="36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 (typ.)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7359" name="Rectangle 60">
                <a:extLst>
                  <a:ext uri="{FF2B5EF4-FFF2-40B4-BE49-F238E27FC236}">
                    <a16:creationId xmlns:a16="http://schemas.microsoft.com/office/drawing/2014/main" id="{D06C25C1-808B-2E46-AEDF-0522EA967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3872"/>
                <a:ext cx="129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 i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N</a:t>
                </a: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 = Cycles to failure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7360" name="Rectangle 61">
                <a:extLst>
                  <a:ext uri="{FF2B5EF4-FFF2-40B4-BE49-F238E27FC236}">
                    <a16:creationId xmlns:a16="http://schemas.microsoft.com/office/drawing/2014/main" id="{5370BA5D-93FF-E842-B878-0939CEB77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6" y="3744"/>
                <a:ext cx="16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10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7361" name="Rectangle 62">
                <a:extLst>
                  <a:ext uri="{FF2B5EF4-FFF2-40B4-BE49-F238E27FC236}">
                    <a16:creationId xmlns:a16="http://schemas.microsoft.com/office/drawing/2014/main" id="{97FB347E-46C4-DE45-815A-07C0CE85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3704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3</a:t>
                </a:r>
                <a:endParaRPr lang="en-U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57362" name="Rectangle 63">
                <a:extLst>
                  <a:ext uri="{FF2B5EF4-FFF2-40B4-BE49-F238E27FC236}">
                    <a16:creationId xmlns:a16="http://schemas.microsoft.com/office/drawing/2014/main" id="{37A8BA2A-720C-E545-AEE8-3F87C6309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0" y="3744"/>
                <a:ext cx="16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10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7363" name="Rectangle 64">
                <a:extLst>
                  <a:ext uri="{FF2B5EF4-FFF2-40B4-BE49-F238E27FC236}">
                    <a16:creationId xmlns:a16="http://schemas.microsoft.com/office/drawing/2014/main" id="{EFC9FFCD-1E74-4C4D-A79C-AAA98C177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8" y="3704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5</a:t>
                </a:r>
                <a:endParaRPr lang="en-U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57364" name="Rectangle 65">
                <a:extLst>
                  <a:ext uri="{FF2B5EF4-FFF2-40B4-BE49-F238E27FC236}">
                    <a16:creationId xmlns:a16="http://schemas.microsoft.com/office/drawing/2014/main" id="{4FAFB7E3-04F4-4F4F-B28F-12D4E33A9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" y="3744"/>
                <a:ext cx="16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10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7365" name="Rectangle 66">
                <a:extLst>
                  <a:ext uri="{FF2B5EF4-FFF2-40B4-BE49-F238E27FC236}">
                    <a16:creationId xmlns:a16="http://schemas.microsoft.com/office/drawing/2014/main" id="{77D01F3A-C102-954D-9B3D-5D8C47E1D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704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7</a:t>
                </a:r>
                <a:endParaRPr lang="en-U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57366" name="Rectangle 67">
                <a:extLst>
                  <a:ext uri="{FF2B5EF4-FFF2-40B4-BE49-F238E27FC236}">
                    <a16:creationId xmlns:a16="http://schemas.microsoft.com/office/drawing/2014/main" id="{7C034E98-BB44-E148-997D-35F9EDA5E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8" y="3744"/>
                <a:ext cx="16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10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7367" name="Rectangle 68">
                <a:extLst>
                  <a:ext uri="{FF2B5EF4-FFF2-40B4-BE49-F238E27FC236}">
                    <a16:creationId xmlns:a16="http://schemas.microsoft.com/office/drawing/2014/main" id="{12CC8FFF-FE63-B649-AEBA-DBAEED695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704"/>
                <a:ext cx="6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9</a:t>
                </a:r>
                <a:endParaRPr lang="en-US" altLang="en-US" sz="1400">
                  <a:latin typeface="Arial" panose="020B0604020202020204" pitchFamily="34" charset="0"/>
                </a:endParaRPr>
              </a:p>
            </p:txBody>
          </p:sp>
          <p:sp>
            <p:nvSpPr>
              <p:cNvPr id="57368" name="Rectangle 69">
                <a:extLst>
                  <a:ext uri="{FF2B5EF4-FFF2-40B4-BE49-F238E27FC236}">
                    <a16:creationId xmlns:a16="http://schemas.microsoft.com/office/drawing/2014/main" id="{A07C2275-DA72-F749-8C64-D5A55853F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" y="2832"/>
                <a:ext cx="43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unsafe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7369" name="Rectangle 70">
                <a:extLst>
                  <a:ext uri="{FF2B5EF4-FFF2-40B4-BE49-F238E27FC236}">
                    <a16:creationId xmlns:a16="http://schemas.microsoft.com/office/drawing/2014/main" id="{7988F7DE-600F-FB4E-969F-A70943181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344"/>
                <a:ext cx="2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safe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7370" name="Rectangle 71">
                <a:extLst>
                  <a:ext uri="{FF2B5EF4-FFF2-40B4-BE49-F238E27FC236}">
                    <a16:creationId xmlns:a16="http://schemas.microsoft.com/office/drawing/2014/main" id="{854DFFA9-4AAD-A44D-BC33-1DBD9058B3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0" y="2612"/>
                <a:ext cx="1696" cy="108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371" name="Line 72">
                <a:extLst>
                  <a:ext uri="{FF2B5EF4-FFF2-40B4-BE49-F238E27FC236}">
                    <a16:creationId xmlns:a16="http://schemas.microsoft.com/office/drawing/2014/main" id="{9F8AD981-A103-8342-9B0E-444619680C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6" y="3616"/>
                <a:ext cx="1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2" name="Line 73">
                <a:extLst>
                  <a:ext uri="{FF2B5EF4-FFF2-40B4-BE49-F238E27FC236}">
                    <a16:creationId xmlns:a16="http://schemas.microsoft.com/office/drawing/2014/main" id="{FD1482F0-24F1-7646-8DED-76F7B7909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24" y="3616"/>
                <a:ext cx="1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3" name="Line 74">
                <a:extLst>
                  <a:ext uri="{FF2B5EF4-FFF2-40B4-BE49-F238E27FC236}">
                    <a16:creationId xmlns:a16="http://schemas.microsoft.com/office/drawing/2014/main" id="{4F2DBE8B-1BA5-ED48-BB79-8CC0DF0B9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12" y="3616"/>
                <a:ext cx="1" cy="8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4" name="Rectangle 75">
                <a:extLst>
                  <a:ext uri="{FF2B5EF4-FFF2-40B4-BE49-F238E27FC236}">
                    <a16:creationId xmlns:a16="http://schemas.microsoft.com/office/drawing/2014/main" id="{EB278172-1405-CD4A-8E3D-8893AA534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4" y="2552"/>
                <a:ext cx="1424" cy="1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375" name="Rectangle 76">
                <a:extLst>
                  <a:ext uri="{FF2B5EF4-FFF2-40B4-BE49-F238E27FC236}">
                    <a16:creationId xmlns:a16="http://schemas.microsoft.com/office/drawing/2014/main" id="{7919C1BF-CF81-3D4C-9E9F-DFEE8CD12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4" y="2552"/>
                <a:ext cx="1309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 i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S</a:t>
                </a:r>
                <a:r>
                  <a:rPr lang="en-US" altLang="en-US" sz="1800">
                    <a:solidFill>
                      <a:srgbClr val="000000"/>
                    </a:solidFill>
                    <a:latin typeface="Arial" panose="020B0604020202020204" pitchFamily="34" charset="0"/>
                  </a:rPr>
                  <a:t> = stress amplitude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57376" name="Freeform 77">
                <a:extLst>
                  <a:ext uri="{FF2B5EF4-FFF2-40B4-BE49-F238E27FC236}">
                    <a16:creationId xmlns:a16="http://schemas.microsoft.com/office/drawing/2014/main" id="{F2FF1C8D-6140-6846-B7D0-67137F2BB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8" y="2760"/>
                <a:ext cx="1288" cy="656"/>
              </a:xfrm>
              <a:custGeom>
                <a:avLst/>
                <a:gdLst>
                  <a:gd name="T0" fmla="*/ 0 w 1288"/>
                  <a:gd name="T1" fmla="*/ 0 h 656"/>
                  <a:gd name="T2" fmla="*/ 120 w 1288"/>
                  <a:gd name="T3" fmla="*/ 144 h 656"/>
                  <a:gd name="T4" fmla="*/ 328 w 1288"/>
                  <a:gd name="T5" fmla="*/ 296 h 656"/>
                  <a:gd name="T6" fmla="*/ 528 w 1288"/>
                  <a:gd name="T7" fmla="*/ 416 h 656"/>
                  <a:gd name="T8" fmla="*/ 728 w 1288"/>
                  <a:gd name="T9" fmla="*/ 504 h 656"/>
                  <a:gd name="T10" fmla="*/ 1000 w 1288"/>
                  <a:gd name="T11" fmla="*/ 584 h 656"/>
                  <a:gd name="T12" fmla="*/ 1288 w 1288"/>
                  <a:gd name="T13" fmla="*/ 656 h 65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88"/>
                  <a:gd name="T22" fmla="*/ 0 h 656"/>
                  <a:gd name="T23" fmla="*/ 1288 w 1288"/>
                  <a:gd name="T24" fmla="*/ 656 h 65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88" h="656">
                    <a:moveTo>
                      <a:pt x="0" y="0"/>
                    </a:moveTo>
                    <a:lnTo>
                      <a:pt x="120" y="144"/>
                    </a:lnTo>
                    <a:lnTo>
                      <a:pt x="328" y="296"/>
                    </a:lnTo>
                    <a:lnTo>
                      <a:pt x="528" y="416"/>
                    </a:lnTo>
                    <a:lnTo>
                      <a:pt x="728" y="504"/>
                    </a:lnTo>
                    <a:lnTo>
                      <a:pt x="1000" y="584"/>
                    </a:lnTo>
                    <a:lnTo>
                      <a:pt x="1288" y="656"/>
                    </a:lnTo>
                  </a:path>
                </a:pathLst>
              </a:custGeom>
              <a:noFill/>
              <a:ln w="254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377" name="Freeform 78">
                <a:extLst>
                  <a:ext uri="{FF2B5EF4-FFF2-40B4-BE49-F238E27FC236}">
                    <a16:creationId xmlns:a16="http://schemas.microsoft.com/office/drawing/2014/main" id="{3B47E5C0-2C10-9D4B-8115-DFB8E4B13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6" y="2768"/>
                <a:ext cx="1288" cy="648"/>
              </a:xfrm>
              <a:custGeom>
                <a:avLst/>
                <a:gdLst>
                  <a:gd name="T0" fmla="*/ 0 w 1288"/>
                  <a:gd name="T1" fmla="*/ 0 h 648"/>
                  <a:gd name="T2" fmla="*/ 120 w 1288"/>
                  <a:gd name="T3" fmla="*/ 144 h 648"/>
                  <a:gd name="T4" fmla="*/ 328 w 1288"/>
                  <a:gd name="T5" fmla="*/ 288 h 648"/>
                  <a:gd name="T6" fmla="*/ 528 w 1288"/>
                  <a:gd name="T7" fmla="*/ 408 h 648"/>
                  <a:gd name="T8" fmla="*/ 728 w 1288"/>
                  <a:gd name="T9" fmla="*/ 496 h 648"/>
                  <a:gd name="T10" fmla="*/ 1000 w 1288"/>
                  <a:gd name="T11" fmla="*/ 584 h 648"/>
                  <a:gd name="T12" fmla="*/ 1288 w 1288"/>
                  <a:gd name="T13" fmla="*/ 648 h 6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88"/>
                  <a:gd name="T22" fmla="*/ 0 h 648"/>
                  <a:gd name="T23" fmla="*/ 1288 w 1288"/>
                  <a:gd name="T24" fmla="*/ 648 h 64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88" h="648">
                    <a:moveTo>
                      <a:pt x="0" y="0"/>
                    </a:moveTo>
                    <a:lnTo>
                      <a:pt x="120" y="144"/>
                    </a:lnTo>
                    <a:lnTo>
                      <a:pt x="328" y="288"/>
                    </a:lnTo>
                    <a:lnTo>
                      <a:pt x="528" y="408"/>
                    </a:lnTo>
                    <a:lnTo>
                      <a:pt x="728" y="496"/>
                    </a:lnTo>
                    <a:lnTo>
                      <a:pt x="1000" y="584"/>
                    </a:lnTo>
                    <a:lnTo>
                      <a:pt x="1288" y="648"/>
                    </a:lnTo>
                  </a:path>
                </a:pathLst>
              </a:custGeom>
              <a:noFill/>
              <a:ln w="25400">
                <a:solidFill>
                  <a:srgbClr val="AA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4D3505-23AA-1347-A4DC-E4D90432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98DA4-0530-9248-A012-1C9452941877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3690D-4328-D64A-A821-AF6BC9AC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254000"/>
            <a:ext cx="58166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99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0A2E1E04-340D-2C45-AA73-390A1B7D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AFB5B1D2-60B7-A54C-A902-5FC475A85414}" type="slidenum">
              <a:rPr lang="en-US" altLang="en-US" sz="1200">
                <a:latin typeface="Arial" panose="020B0604020202020204" pitchFamily="34" charset="0"/>
              </a:rPr>
              <a:pPr/>
              <a:t>29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9399" name="Rectangle 2">
            <a:extLst>
              <a:ext uri="{FF2B5EF4-FFF2-40B4-BE49-F238E27FC236}">
                <a16:creationId xmlns:a16="http://schemas.microsoft.com/office/drawing/2014/main" id="{1A7CDC7A-5A9B-6B4A-BD17-0062433FD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938" y="1752600"/>
            <a:ext cx="228600" cy="304800"/>
          </a:xfrm>
          <a:prstGeom prst="rect">
            <a:avLst/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9400" name="Rectangle 3">
            <a:extLst>
              <a:ext uri="{FF2B5EF4-FFF2-40B4-BE49-F238E27FC236}">
                <a16:creationId xmlns:a16="http://schemas.microsoft.com/office/drawing/2014/main" id="{A23AAE79-BFB7-3846-A667-597CB894E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676400"/>
            <a:ext cx="485775" cy="7620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6699FF"/>
              </a:solidFill>
            </a:endParaRPr>
          </a:p>
        </p:txBody>
      </p:sp>
      <p:sp>
        <p:nvSpPr>
          <p:cNvPr id="59401" name="Rectangle 4">
            <a:extLst>
              <a:ext uri="{FF2B5EF4-FFF2-40B4-BE49-F238E27FC236}">
                <a16:creationId xmlns:a16="http://schemas.microsoft.com/office/drawing/2014/main" id="{2CB3D58C-67DD-5547-819E-BFCEB88C0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538" y="1890713"/>
            <a:ext cx="457200" cy="381000"/>
          </a:xfrm>
          <a:prstGeom prst="rect">
            <a:avLst/>
          </a:prstGeom>
          <a:solidFill>
            <a:srgbClr val="FF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6699FF"/>
              </a:solidFill>
            </a:endParaRPr>
          </a:p>
        </p:txBody>
      </p:sp>
      <p:sp>
        <p:nvSpPr>
          <p:cNvPr id="59402" name="Rectangle 6">
            <a:extLst>
              <a:ext uri="{FF2B5EF4-FFF2-40B4-BE49-F238E27FC236}">
                <a16:creationId xmlns:a16="http://schemas.microsoft.com/office/drawing/2014/main" id="{8CB431AD-AF07-6742-B579-2BC15F95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30300"/>
            <a:ext cx="457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Crack grows </a:t>
            </a:r>
            <a:r>
              <a:rPr lang="en-US" altLang="en-US" i="1">
                <a:latin typeface="Arial" panose="020B0604020202020204" pitchFamily="34" charset="0"/>
              </a:rPr>
              <a:t>incrementally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9403" name="Line 8">
            <a:extLst>
              <a:ext uri="{FF2B5EF4-FFF2-40B4-BE49-F238E27FC236}">
                <a16:creationId xmlns:a16="http://schemas.microsoft.com/office/drawing/2014/main" id="{D1DAD3B8-C197-7944-827C-60E99EA79F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1676400"/>
            <a:ext cx="4572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4" name="Rectangle 9">
            <a:extLst>
              <a:ext uri="{FF2B5EF4-FFF2-40B4-BE49-F238E27FC236}">
                <a16:creationId xmlns:a16="http://schemas.microsoft.com/office/drawing/2014/main" id="{E27848F4-E204-9642-BA1A-C2CE0C91A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1524000"/>
            <a:ext cx="1300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6600"/>
                </a:solidFill>
                <a:latin typeface="Arial" panose="020B0604020202020204" pitchFamily="34" charset="0"/>
              </a:rPr>
              <a:t>typ. 1 to 6</a:t>
            </a:r>
          </a:p>
        </p:txBody>
      </p:sp>
      <p:sp>
        <p:nvSpPr>
          <p:cNvPr id="59405" name="Line 10">
            <a:extLst>
              <a:ext uri="{FF2B5EF4-FFF2-40B4-BE49-F238E27FC236}">
                <a16:creationId xmlns:a16="http://schemas.microsoft.com/office/drawing/2014/main" id="{9660CA69-3A03-D840-B35B-DD88EC1A1F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33600" y="2438400"/>
            <a:ext cx="9144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6" name="Line 11">
            <a:extLst>
              <a:ext uri="{FF2B5EF4-FFF2-40B4-BE49-F238E27FC236}">
                <a16:creationId xmlns:a16="http://schemas.microsoft.com/office/drawing/2014/main" id="{219F7A42-FD5D-4647-B754-6C152B32CE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600" y="2209800"/>
            <a:ext cx="3810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9394" name="Object 2">
            <a:extLst>
              <a:ext uri="{FF2B5EF4-FFF2-40B4-BE49-F238E27FC236}">
                <a16:creationId xmlns:a16="http://schemas.microsoft.com/office/drawing/2014/main" id="{B30C8BF6-F6E7-7344-BE71-FAD14F6CA9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5175" y="2249488"/>
          <a:ext cx="1193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7" name="Equation" r:id="rId4" imgW="7461250" imgH="2781300" progId="Equation.3">
                  <p:embed/>
                </p:oleObj>
              </mc:Choice>
              <mc:Fallback>
                <p:oleObj name="Equation" r:id="rId4" imgW="7461250" imgH="2781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5175" y="2249488"/>
                        <a:ext cx="1193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7" name="Rectangle 13">
            <a:extLst>
              <a:ext uri="{FF2B5EF4-FFF2-40B4-BE49-F238E27FC236}">
                <a16:creationId xmlns:a16="http://schemas.microsoft.com/office/drawing/2014/main" id="{ED9BAC67-0DDD-1F43-AB98-741CD84D5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743200"/>
            <a:ext cx="4829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FF"/>
                </a:solidFill>
                <a:latin typeface="Arial" panose="020B0604020202020204" pitchFamily="34" charset="0"/>
              </a:rPr>
              <a:t>increase in crack length per loading cycle</a:t>
            </a:r>
          </a:p>
        </p:txBody>
      </p:sp>
      <p:sp>
        <p:nvSpPr>
          <p:cNvPr id="59408" name="Rectangle 14">
            <a:extLst>
              <a:ext uri="{FF2B5EF4-FFF2-40B4-BE49-F238E27FC236}">
                <a16:creationId xmlns:a16="http://schemas.microsoft.com/office/drawing/2014/main" id="{34D219BE-C2DE-2440-AED6-1739B1381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292475"/>
            <a:ext cx="39624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Failed rotating shaft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--crack grew even though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    </a:t>
            </a:r>
            <a:r>
              <a:rPr lang="en-US" altLang="en-US" sz="2200" i="1">
                <a:latin typeface="Arial" panose="020B0604020202020204" pitchFamily="34" charset="0"/>
              </a:rPr>
              <a:t>K</a:t>
            </a:r>
            <a:r>
              <a:rPr lang="en-US" altLang="en-US" sz="2800" i="1" baseline="-10000">
                <a:latin typeface="Arial" panose="020B0604020202020204" pitchFamily="34" charset="0"/>
              </a:rPr>
              <a:t>max</a:t>
            </a:r>
            <a:r>
              <a:rPr lang="en-US" altLang="en-US" sz="2200">
                <a:latin typeface="Arial" panose="020B0604020202020204" pitchFamily="34" charset="0"/>
              </a:rPr>
              <a:t> &lt;  </a:t>
            </a:r>
            <a:r>
              <a:rPr lang="en-US" altLang="en-US" sz="2200" i="1">
                <a:latin typeface="Arial" panose="020B0604020202020204" pitchFamily="34" charset="0"/>
              </a:rPr>
              <a:t>K</a:t>
            </a:r>
            <a:r>
              <a:rPr lang="en-US" altLang="en-US" sz="2800" i="1" baseline="-10000">
                <a:latin typeface="Arial" panose="020B0604020202020204" pitchFamily="34" charset="0"/>
              </a:rPr>
              <a:t>c</a:t>
            </a:r>
            <a:endParaRPr lang="en-US" altLang="en-US" sz="2200" i="1">
              <a:latin typeface="Arial" panose="020B0604020202020204" pitchFamily="34" charset="0"/>
            </a:endParaRPr>
          </a:p>
          <a:p>
            <a:r>
              <a:rPr lang="en-US" altLang="en-US" sz="2200">
                <a:latin typeface="Arial" panose="020B0604020202020204" pitchFamily="34" charset="0"/>
              </a:rPr>
              <a:t>    --crack grows faster as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     •  </a:t>
            </a:r>
            <a:r>
              <a:rPr lang="en-US" altLang="en-US" sz="2000" b="1">
                <a:latin typeface="Symbol" pitchFamily="2" charset="2"/>
              </a:rPr>
              <a:t>Ds</a:t>
            </a:r>
            <a:r>
              <a:rPr lang="en-US" altLang="en-US" sz="2000">
                <a:latin typeface="Arial" panose="020B0604020202020204" pitchFamily="34" charset="0"/>
              </a:rPr>
              <a:t> increases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     •  crack gets longer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     •  loading freq. increases.</a:t>
            </a:r>
          </a:p>
        </p:txBody>
      </p:sp>
      <p:grpSp>
        <p:nvGrpSpPr>
          <p:cNvPr id="59409" name="Group 26">
            <a:extLst>
              <a:ext uri="{FF2B5EF4-FFF2-40B4-BE49-F238E27FC236}">
                <a16:creationId xmlns:a16="http://schemas.microsoft.com/office/drawing/2014/main" id="{4A785F85-A2F5-B546-A55F-9240B361D55F}"/>
              </a:ext>
            </a:extLst>
          </p:cNvPr>
          <p:cNvGrpSpPr>
            <a:grpSpLocks/>
          </p:cNvGrpSpPr>
          <p:nvPr/>
        </p:nvGrpSpPr>
        <p:grpSpPr bwMode="auto">
          <a:xfrm>
            <a:off x="4562475" y="3124200"/>
            <a:ext cx="3948113" cy="3136900"/>
            <a:chOff x="2874" y="1968"/>
            <a:chExt cx="2487" cy="1976"/>
          </a:xfrm>
        </p:grpSpPr>
        <p:graphicFrame>
          <p:nvGraphicFramePr>
            <p:cNvPr id="59396" name="Object 4">
              <a:extLst>
                <a:ext uri="{FF2B5EF4-FFF2-40B4-BE49-F238E27FC236}">
                  <a16:creationId xmlns:a16="http://schemas.microsoft.com/office/drawing/2014/main" id="{B544A0F6-9588-2B47-9782-4C82F017FB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4" y="2227"/>
            <a:ext cx="694" cy="7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28" name="Image" r:id="rId6" imgW="749300" imgH="857250" progId="Photoshop.Image.9">
                    <p:embed/>
                  </p:oleObj>
                </mc:Choice>
                <mc:Fallback>
                  <p:oleObj name="Image" r:id="rId6" imgW="749300" imgH="857250" progId="Photoshop.Image.9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4" y="2227"/>
                          <a:ext cx="694" cy="7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397" name="Object 5">
              <a:extLst>
                <a:ext uri="{FF2B5EF4-FFF2-40B4-BE49-F238E27FC236}">
                  <a16:creationId xmlns:a16="http://schemas.microsoft.com/office/drawing/2014/main" id="{500D3FAB-84A2-544E-8177-2377009925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61" y="2290"/>
            <a:ext cx="1600" cy="1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29" name="Image" r:id="rId8" imgW="1689100" imgH="1746250" progId="Photoshop.Image.9">
                    <p:embed/>
                  </p:oleObj>
                </mc:Choice>
                <mc:Fallback>
                  <p:oleObj name="Image" r:id="rId8" imgW="1689100" imgH="1746250" progId="Photoshop.Image.9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1" y="2290"/>
                          <a:ext cx="1600" cy="16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12" name="Rectangle 17">
              <a:extLst>
                <a:ext uri="{FF2B5EF4-FFF2-40B4-BE49-F238E27FC236}">
                  <a16:creationId xmlns:a16="http://schemas.microsoft.com/office/drawing/2014/main" id="{3590010E-B2C4-944D-B196-0EDB2C9A4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" y="1968"/>
              <a:ext cx="93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tx2"/>
                  </a:solidFill>
                  <a:latin typeface="Arial" panose="020B0604020202020204" pitchFamily="34" charset="0"/>
                </a:rPr>
                <a:t>crack origin</a:t>
              </a:r>
            </a:p>
          </p:txBody>
        </p:sp>
        <p:sp>
          <p:nvSpPr>
            <p:cNvPr id="59413" name="Line 18">
              <a:extLst>
                <a:ext uri="{FF2B5EF4-FFF2-40B4-BE49-F238E27FC236}">
                  <a16:creationId xmlns:a16="http://schemas.microsoft.com/office/drawing/2014/main" id="{1AC66D9A-9BA2-0C43-8B40-ACE4A91ED4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01" y="2112"/>
              <a:ext cx="432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414" name="Line 19">
              <a:extLst>
                <a:ext uri="{FF2B5EF4-FFF2-40B4-BE49-F238E27FC236}">
                  <a16:creationId xmlns:a16="http://schemas.microsoft.com/office/drawing/2014/main" id="{C548F9DA-5151-5241-9BB9-7C06985B4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7" y="2208"/>
              <a:ext cx="52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410" name="Rectangle 20">
            <a:extLst>
              <a:ext uri="{FF2B5EF4-FFF2-40B4-BE49-F238E27FC236}">
                <a16:creationId xmlns:a16="http://schemas.microsoft.com/office/drawing/2014/main" id="{D57BA0A7-F9F7-EE4E-B424-6451E0261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800600"/>
            <a:ext cx="1752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Adapted from</a:t>
            </a:r>
          </a:p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Fig. 8.21, </a:t>
            </a:r>
            <a:r>
              <a:rPr lang="en-US" altLang="en-US" sz="1200" i="1">
                <a:solidFill>
                  <a:srgbClr val="000000"/>
                </a:solidFill>
                <a:latin typeface="Arial" panose="020B0604020202020204" pitchFamily="34" charset="0"/>
              </a:rPr>
              <a:t>Callister 7e.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  (Fig. 8.21 is from D.J. Wulpi, </a:t>
            </a:r>
            <a:r>
              <a:rPr lang="en-US" altLang="en-US" sz="1200" i="1">
                <a:solidFill>
                  <a:srgbClr val="000000"/>
                </a:solidFill>
                <a:latin typeface="Arial" panose="020B0604020202020204" pitchFamily="34" charset="0"/>
              </a:rPr>
              <a:t>Understanding How Components Fail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, American Society for Metals, Materials Park, OH, 1985.)</a:t>
            </a:r>
          </a:p>
        </p:txBody>
      </p:sp>
      <p:sp>
        <p:nvSpPr>
          <p:cNvPr id="59411" name="Rectangle 21">
            <a:extLst>
              <a:ext uri="{FF2B5EF4-FFF2-40B4-BE49-F238E27FC236}">
                <a16:creationId xmlns:a16="http://schemas.microsoft.com/office/drawing/2014/main" id="{BA6FC1D2-2AE5-4D4D-9D07-028DAE26F72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Fatigue Mechanism</a:t>
            </a:r>
          </a:p>
        </p:txBody>
      </p:sp>
      <p:graphicFrame>
        <p:nvGraphicFramePr>
          <p:cNvPr id="59395" name="Object 3">
            <a:extLst>
              <a:ext uri="{FF2B5EF4-FFF2-40B4-BE49-F238E27FC236}">
                <a16:creationId xmlns:a16="http://schemas.microsoft.com/office/drawing/2014/main" id="{4094B045-1694-644E-810B-27DA5E42EB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1800" y="1657350"/>
          <a:ext cx="17208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0" name="Equation" r:id="rId10" imgW="9505950" imgH="4533900" progId="Equation.3">
                  <p:embed/>
                </p:oleObj>
              </mc:Choice>
              <mc:Fallback>
                <p:oleObj name="Equation" r:id="rId10" imgW="9505950" imgH="4533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1657350"/>
                        <a:ext cx="17208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D69BC7A-DFC2-9848-AFE8-B1C438D8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319F56F-B439-5743-98A5-F76409128A3E}" type="slidenum">
              <a:rPr lang="en-US" altLang="en-US" sz="1200">
                <a:latin typeface="Arial" panose="020B0604020202020204" pitchFamily="34" charset="0"/>
              </a:rPr>
              <a:pPr/>
              <a:t>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B669D1-58BA-4943-A7AA-96CDB748A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Ductile vs Brittle Failure</a:t>
            </a:r>
          </a:p>
        </p:txBody>
      </p:sp>
      <p:grpSp>
        <p:nvGrpSpPr>
          <p:cNvPr id="18436" name="Group 28">
            <a:extLst>
              <a:ext uri="{FF2B5EF4-FFF2-40B4-BE49-F238E27FC236}">
                <a16:creationId xmlns:a16="http://schemas.microsoft.com/office/drawing/2014/main" id="{BD830282-1966-6B49-8680-B480FB504898}"/>
              </a:ext>
            </a:extLst>
          </p:cNvPr>
          <p:cNvGrpSpPr>
            <a:grpSpLocks/>
          </p:cNvGrpSpPr>
          <p:nvPr/>
        </p:nvGrpSpPr>
        <p:grpSpPr bwMode="auto">
          <a:xfrm>
            <a:off x="2171700" y="1295400"/>
            <a:ext cx="6184900" cy="3743325"/>
            <a:chOff x="1368" y="816"/>
            <a:chExt cx="3896" cy="2358"/>
          </a:xfrm>
        </p:grpSpPr>
        <p:pic>
          <p:nvPicPr>
            <p:cNvPr id="18443" name="Picture 27" descr="Fig 8_1">
              <a:extLst>
                <a:ext uri="{FF2B5EF4-FFF2-40B4-BE49-F238E27FC236}">
                  <a16:creationId xmlns:a16="http://schemas.microsoft.com/office/drawing/2014/main" id="{1B69F3DC-4A6E-1E44-8540-431901255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9" y="1204"/>
              <a:ext cx="2393" cy="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4" name="Rectangle 5">
              <a:extLst>
                <a:ext uri="{FF2B5EF4-FFF2-40B4-BE49-F238E27FC236}">
                  <a16:creationId xmlns:a16="http://schemas.microsoft.com/office/drawing/2014/main" id="{82DBE8D8-2D63-2047-8D22-7E9F7B2E9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9" y="816"/>
              <a:ext cx="41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9900"/>
                  </a:solidFill>
                  <a:latin typeface="Arial" panose="020B0604020202020204" pitchFamily="34" charset="0"/>
                </a:rPr>
                <a:t>Very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8445" name="Rectangle 6">
              <a:extLst>
                <a:ext uri="{FF2B5EF4-FFF2-40B4-BE49-F238E27FC236}">
                  <a16:creationId xmlns:a16="http://schemas.microsoft.com/office/drawing/2014/main" id="{0282B1B0-61E6-EF42-BCE6-0288433F3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5" y="1024"/>
              <a:ext cx="53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9900"/>
                  </a:solidFill>
                  <a:latin typeface="Arial" panose="020B0604020202020204" pitchFamily="34" charset="0"/>
                </a:rPr>
                <a:t>Ductile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8446" name="Rectangle 7">
              <a:extLst>
                <a:ext uri="{FF2B5EF4-FFF2-40B4-BE49-F238E27FC236}">
                  <a16:creationId xmlns:a16="http://schemas.microsoft.com/office/drawing/2014/main" id="{3C217957-17AE-A14A-84DA-58A9057E0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816"/>
              <a:ext cx="87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Moderately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8447" name="Rectangle 8">
              <a:extLst>
                <a:ext uri="{FF2B5EF4-FFF2-40B4-BE49-F238E27FC236}">
                  <a16:creationId xmlns:a16="http://schemas.microsoft.com/office/drawing/2014/main" id="{79DA53BB-FFFA-634C-9BBD-7EC18B06C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024"/>
              <a:ext cx="538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Ductile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8448" name="Rectangle 9">
              <a:extLst>
                <a:ext uri="{FF2B5EF4-FFF2-40B4-BE49-F238E27FC236}">
                  <a16:creationId xmlns:a16="http://schemas.microsoft.com/office/drawing/2014/main" id="{D887C0F0-A975-3948-A668-83BF5BD3B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" y="928"/>
              <a:ext cx="45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DD0000"/>
                  </a:solidFill>
                  <a:latin typeface="Arial" panose="020B0604020202020204" pitchFamily="34" charset="0"/>
                </a:rPr>
                <a:t>Brittle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8449" name="Rectangle 10">
              <a:extLst>
                <a:ext uri="{FF2B5EF4-FFF2-40B4-BE49-F238E27FC236}">
                  <a16:creationId xmlns:a16="http://schemas.microsoft.com/office/drawing/2014/main" id="{98B6B9E0-9CFA-7046-A3A8-963BD421A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832"/>
              <a:ext cx="655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Fracture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8450" name="Rectangle 11">
              <a:extLst>
                <a:ext uri="{FF2B5EF4-FFF2-40B4-BE49-F238E27FC236}">
                  <a16:creationId xmlns:a16="http://schemas.microsoft.com/office/drawing/2014/main" id="{47E2DCAF-3D53-504C-81AD-77E7C9F4E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1040"/>
              <a:ext cx="724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behavior: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8451" name="Rectangle 12">
              <a:extLst>
                <a:ext uri="{FF2B5EF4-FFF2-40B4-BE49-F238E27FC236}">
                  <a16:creationId xmlns:a16="http://schemas.microsoft.com/office/drawing/2014/main" id="{18B4EFC1-8819-D745-B243-3FF06E92E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" y="2936"/>
              <a:ext cx="49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9900"/>
                  </a:solidFill>
                  <a:latin typeface="Arial" panose="020B0604020202020204" pitchFamily="34" charset="0"/>
                </a:rPr>
                <a:t>Large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8452" name="Rectangle 13">
              <a:extLst>
                <a:ext uri="{FF2B5EF4-FFF2-40B4-BE49-F238E27FC236}">
                  <a16:creationId xmlns:a16="http://schemas.microsoft.com/office/drawing/2014/main" id="{02EB2D5C-A967-4D47-B2F2-E2AC77253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936"/>
              <a:ext cx="81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Moderate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18453" name="Rectangle 14">
              <a:extLst>
                <a:ext uri="{FF2B5EF4-FFF2-40B4-BE49-F238E27FC236}">
                  <a16:creationId xmlns:a16="http://schemas.microsoft.com/office/drawing/2014/main" id="{27BA57B7-9D3E-5749-90DB-A2CBC0A2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2936"/>
              <a:ext cx="112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%</a:t>
              </a:r>
              <a:r>
                <a:rPr lang="en-US" altLang="en-US" i="1">
                  <a:solidFill>
                    <a:srgbClr val="000000"/>
                  </a:solidFill>
                  <a:latin typeface="Arial" panose="020B0604020202020204" pitchFamily="34" charset="0"/>
                </a:rPr>
                <a:t>AR</a:t>
              </a:r>
              <a:r>
                <a:rPr lang="en-US" altLang="en-US">
                  <a:solidFill>
                    <a:srgbClr val="000000"/>
                  </a:solidFill>
                  <a:latin typeface="Arial" panose="020B0604020202020204" pitchFamily="34" charset="0"/>
                </a:rPr>
                <a:t> or %</a:t>
              </a:r>
              <a:r>
                <a:rPr lang="en-US" altLang="en-US" i="1">
                  <a:solidFill>
                    <a:srgbClr val="000000"/>
                  </a:solidFill>
                  <a:latin typeface="Arial" panose="020B0604020202020204" pitchFamily="34" charset="0"/>
                </a:rPr>
                <a:t>EL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  <p:sp>
          <p:nvSpPr>
            <p:cNvPr id="18454" name="Rectangle 15">
              <a:extLst>
                <a:ext uri="{FF2B5EF4-FFF2-40B4-BE49-F238E27FC236}">
                  <a16:creationId xmlns:a16="http://schemas.microsoft.com/office/drawing/2014/main" id="{B771362A-E92F-4F48-AEBD-54A447C4F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944"/>
              <a:ext cx="48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DD0000"/>
                  </a:solidFill>
                  <a:latin typeface="Arial" panose="020B0604020202020204" pitchFamily="34" charset="0"/>
                </a:rPr>
                <a:t>Small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18437" name="Rectangle 20">
            <a:extLst>
              <a:ext uri="{FF2B5EF4-FFF2-40B4-BE49-F238E27FC236}">
                <a16:creationId xmlns:a16="http://schemas.microsoft.com/office/drawing/2014/main" id="{99641D0C-5999-054B-A946-A231E6B60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105400"/>
            <a:ext cx="8001000" cy="9906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8438" name="Rectangle 21">
            <a:extLst>
              <a:ext uri="{FF2B5EF4-FFF2-40B4-BE49-F238E27FC236}">
                <a16:creationId xmlns:a16="http://schemas.microsoft.com/office/drawing/2014/main" id="{05F1FEF6-A2E4-6C49-B2EA-E143E32E4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105400"/>
            <a:ext cx="2509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latin typeface="Arial" panose="020B0604020202020204" pitchFamily="34" charset="0"/>
              </a:rPr>
              <a:t>• Ductile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fracture is usually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desirable!</a:t>
            </a:r>
          </a:p>
        </p:txBody>
      </p:sp>
      <p:sp>
        <p:nvSpPr>
          <p:cNvPr id="18440" name="Rectangle 23">
            <a:extLst>
              <a:ext uri="{FF2B5EF4-FFF2-40B4-BE49-F238E27FC236}">
                <a16:creationId xmlns:a16="http://schemas.microsoft.com/office/drawing/2014/main" id="{616D75B9-4FD9-5B41-9DD7-5EC9685C7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06475"/>
            <a:ext cx="2438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Classification:</a:t>
            </a:r>
          </a:p>
        </p:txBody>
      </p:sp>
      <p:sp>
        <p:nvSpPr>
          <p:cNvPr id="18441" name="Rectangle 24">
            <a:extLst>
              <a:ext uri="{FF2B5EF4-FFF2-40B4-BE49-F238E27FC236}">
                <a16:creationId xmlns:a16="http://schemas.microsoft.com/office/drawing/2014/main" id="{EE0BCB24-EFBD-5F40-88A0-5EB39ED56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5105400"/>
            <a:ext cx="2209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006600"/>
                </a:solidFill>
                <a:latin typeface="Arial" panose="020B0604020202020204" pitchFamily="34" charset="0"/>
              </a:rPr>
              <a:t>Ductile:</a:t>
            </a:r>
          </a:p>
          <a:p>
            <a:pPr algn="ctr"/>
            <a:r>
              <a:rPr lang="en-US" altLang="en-US" sz="2000">
                <a:latin typeface="Arial" panose="020B0604020202020204" pitchFamily="34" charset="0"/>
              </a:rPr>
              <a:t> warning before fracture</a:t>
            </a:r>
          </a:p>
        </p:txBody>
      </p:sp>
      <p:sp>
        <p:nvSpPr>
          <p:cNvPr id="18442" name="Rectangle 25">
            <a:extLst>
              <a:ext uri="{FF2B5EF4-FFF2-40B4-BE49-F238E27FC236}">
                <a16:creationId xmlns:a16="http://schemas.microsoft.com/office/drawing/2014/main" id="{74D1EDFB-DCF3-FD43-ADAA-B0A731BCE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105400"/>
            <a:ext cx="1066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Brittle:</a:t>
            </a:r>
            <a:r>
              <a:rPr lang="en-US" altLang="en-US" sz="2000">
                <a:latin typeface="Arial" panose="020B0604020202020204" pitchFamily="34" charset="0"/>
              </a:rPr>
              <a:t> No warning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C484B-259F-5047-9194-79877363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03CEBFC7-B129-4D4A-B520-036BFF8F8FD0}" type="slidenum">
              <a:rPr lang="en-US" altLang="en-US" sz="1200">
                <a:latin typeface="Arial" panose="020B0604020202020204" pitchFamily="34" charset="0"/>
              </a:rPr>
              <a:pPr/>
              <a:t>30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61443" name="Picture 2">
            <a:extLst>
              <a:ext uri="{FF2B5EF4-FFF2-40B4-BE49-F238E27FC236}">
                <a16:creationId xmlns:a16="http://schemas.microsoft.com/office/drawing/2014/main" id="{0E3C3024-35B4-8B4B-867F-01C2E4E24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990725"/>
            <a:ext cx="41275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3">
            <a:extLst>
              <a:ext uri="{FF2B5EF4-FFF2-40B4-BE49-F238E27FC236}">
                <a16:creationId xmlns:a16="http://schemas.microsoft.com/office/drawing/2014/main" id="{203632DC-0B7E-E847-9FCF-05987FFA0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13" y="1320800"/>
            <a:ext cx="43942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TextBox 6">
            <a:extLst>
              <a:ext uri="{FF2B5EF4-FFF2-40B4-BE49-F238E27FC236}">
                <a16:creationId xmlns:a16="http://schemas.microsoft.com/office/drawing/2014/main" id="{196A863B-B549-0247-9E16-691FA9423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5735638"/>
            <a:ext cx="3995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In region II:  da/dN = C (DK)</a:t>
            </a:r>
            <a:r>
              <a:rPr lang="en-US" altLang="en-US" baseline="30000"/>
              <a:t>m </a:t>
            </a: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4D92391E-F368-0A4D-8632-58C699E63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10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600" b="1">
                <a:solidFill>
                  <a:schemeClr val="tx2"/>
                </a:solidFill>
                <a:latin typeface="Arial" panose="020B0604020202020204" pitchFamily="34" charset="0"/>
              </a:rPr>
              <a:t>Fatigue Crack Propagation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 Placeholder 5">
            <a:extLst>
              <a:ext uri="{FF2B5EF4-FFF2-40B4-BE49-F238E27FC236}">
                <a16:creationId xmlns:a16="http://schemas.microsoft.com/office/drawing/2014/main" id="{0866231B-BB03-0540-B52B-04BBDC3B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D2A31B6-DAC1-B24F-BED9-5350C3E4A05A}" type="slidenum">
              <a:rPr lang="en-US" altLang="en-US" sz="1200">
                <a:latin typeface="Arial" panose="020B0604020202020204" pitchFamily="34" charset="0"/>
              </a:rPr>
              <a:pPr/>
              <a:t>31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53E88906-39B0-2340-B4A9-AB07489F9F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Improving Fatigue Life</a:t>
            </a:r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3D97543A-26F8-3E49-82BB-9F6378FB9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235075"/>
            <a:ext cx="3733800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200">
                <a:latin typeface="Arial" panose="020B0604020202020204" pitchFamily="34" charset="0"/>
              </a:rPr>
              <a:t>1.  Impose a compressive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  surface stress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    (to suppress surface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        cracks from growing)</a:t>
            </a:r>
          </a:p>
        </p:txBody>
      </p:sp>
      <p:grpSp>
        <p:nvGrpSpPr>
          <p:cNvPr id="62469" name="Group 5">
            <a:extLst>
              <a:ext uri="{FF2B5EF4-FFF2-40B4-BE49-F238E27FC236}">
                <a16:creationId xmlns:a16="http://schemas.microsoft.com/office/drawing/2014/main" id="{E2700282-88F5-CF4E-A63B-47E2693747B1}"/>
              </a:ext>
            </a:extLst>
          </p:cNvPr>
          <p:cNvGrpSpPr>
            <a:grpSpLocks/>
          </p:cNvGrpSpPr>
          <p:nvPr/>
        </p:nvGrpSpPr>
        <p:grpSpPr bwMode="auto">
          <a:xfrm>
            <a:off x="3730625" y="1266825"/>
            <a:ext cx="4729163" cy="1754188"/>
            <a:chOff x="2350" y="798"/>
            <a:chExt cx="2979" cy="1105"/>
          </a:xfrm>
        </p:grpSpPr>
        <p:sp>
          <p:nvSpPr>
            <p:cNvPr id="62563" name="Rectangle 6">
              <a:extLst>
                <a:ext uri="{FF2B5EF4-FFF2-40B4-BE49-F238E27FC236}">
                  <a16:creationId xmlns:a16="http://schemas.microsoft.com/office/drawing/2014/main" id="{49B60EC3-1643-6948-B38B-0F563D74A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2" y="1770"/>
              <a:ext cx="1096" cy="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564" name="Rectangle 7">
              <a:extLst>
                <a:ext uri="{FF2B5EF4-FFF2-40B4-BE49-F238E27FC236}">
                  <a16:creationId xmlns:a16="http://schemas.microsoft.com/office/drawing/2014/main" id="{4B88807C-1DFD-3042-88A8-9B7B0ECFD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2" y="1769"/>
              <a:ext cx="100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N = Cycles to failure</a:t>
              </a:r>
              <a:endParaRPr lang="en-US" altLang="en-US"/>
            </a:p>
          </p:txBody>
        </p:sp>
        <p:sp>
          <p:nvSpPr>
            <p:cNvPr id="62565" name="Rectangle 8">
              <a:extLst>
                <a:ext uri="{FF2B5EF4-FFF2-40B4-BE49-F238E27FC236}">
                  <a16:creationId xmlns:a16="http://schemas.microsoft.com/office/drawing/2014/main" id="{BD55F3D0-0E5A-8543-9BD6-1C5664425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1350"/>
              <a:ext cx="119" cy="3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566" name="Rectangle 9">
              <a:extLst>
                <a:ext uri="{FF2B5EF4-FFF2-40B4-BE49-F238E27FC236}">
                  <a16:creationId xmlns:a16="http://schemas.microsoft.com/office/drawing/2014/main" id="{66231958-063F-4449-9B29-ECE657EA5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431"/>
              <a:ext cx="82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990000"/>
                  </a:solidFill>
                  <a:latin typeface="Arial" panose="020B0604020202020204" pitchFamily="34" charset="0"/>
                </a:rPr>
                <a:t>moderate tensile</a:t>
              </a:r>
              <a:endParaRPr lang="en-US" altLang="en-US"/>
            </a:p>
          </p:txBody>
        </p:sp>
        <p:grpSp>
          <p:nvGrpSpPr>
            <p:cNvPr id="62567" name="Group 10">
              <a:extLst>
                <a:ext uri="{FF2B5EF4-FFF2-40B4-BE49-F238E27FC236}">
                  <a16:creationId xmlns:a16="http://schemas.microsoft.com/office/drawing/2014/main" id="{0B209163-BF69-6944-BDC3-A7F6B173C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5" y="1425"/>
              <a:ext cx="155" cy="165"/>
              <a:chOff x="4808" y="1425"/>
              <a:chExt cx="155" cy="165"/>
            </a:xfrm>
          </p:grpSpPr>
          <p:sp>
            <p:nvSpPr>
              <p:cNvPr id="62587" name="Rectangle 11">
                <a:extLst>
                  <a:ext uri="{FF2B5EF4-FFF2-40B4-BE49-F238E27FC236}">
                    <a16:creationId xmlns:a16="http://schemas.microsoft.com/office/drawing/2014/main" id="{A9BDAB6F-AD65-2D47-9D03-F5CF0CB40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8" y="1425"/>
                <a:ext cx="68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>
                    <a:solidFill>
                      <a:srgbClr val="990000"/>
                    </a:solidFill>
                    <a:latin typeface="Symbol" pitchFamily="2" charset="2"/>
                  </a:rPr>
                  <a:t>s</a:t>
                </a:r>
                <a:endParaRPr lang="en-US" altLang="en-US"/>
              </a:p>
            </p:txBody>
          </p:sp>
          <p:sp>
            <p:nvSpPr>
              <p:cNvPr id="62588" name="Rectangle 12">
                <a:extLst>
                  <a:ext uri="{FF2B5EF4-FFF2-40B4-BE49-F238E27FC236}">
                    <a16:creationId xmlns:a16="http://schemas.microsoft.com/office/drawing/2014/main" id="{D9E0C706-1969-9E42-A555-14D66DC7B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0" y="1456"/>
                <a:ext cx="9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 i="1">
                    <a:solidFill>
                      <a:srgbClr val="990000"/>
                    </a:solidFill>
                    <a:latin typeface="Arial" panose="020B0604020202020204" pitchFamily="34" charset="0"/>
                  </a:rPr>
                  <a:t>m</a:t>
                </a:r>
                <a:endParaRPr lang="en-US" altLang="en-US" i="1"/>
              </a:p>
            </p:txBody>
          </p:sp>
        </p:grpSp>
        <p:sp>
          <p:nvSpPr>
            <p:cNvPr id="62568" name="Rectangle 13">
              <a:extLst>
                <a:ext uri="{FF2B5EF4-FFF2-40B4-BE49-F238E27FC236}">
                  <a16:creationId xmlns:a16="http://schemas.microsoft.com/office/drawing/2014/main" id="{64EDC0C1-A7A2-2442-ACEC-DE6A5606B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537"/>
              <a:ext cx="67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FF0000"/>
                  </a:solidFill>
                  <a:latin typeface="Arial" panose="020B0604020202020204" pitchFamily="34" charset="0"/>
                </a:rPr>
                <a:t>Larger tensile</a:t>
              </a:r>
              <a:endParaRPr lang="en-US" altLang="en-US"/>
            </a:p>
          </p:txBody>
        </p:sp>
        <p:grpSp>
          <p:nvGrpSpPr>
            <p:cNvPr id="62569" name="Group 14">
              <a:extLst>
                <a:ext uri="{FF2B5EF4-FFF2-40B4-BE49-F238E27FC236}">
                  <a16:creationId xmlns:a16="http://schemas.microsoft.com/office/drawing/2014/main" id="{86B10398-17B4-3444-8369-D531A4D9EB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0" y="1531"/>
              <a:ext cx="162" cy="165"/>
              <a:chOff x="4607" y="1531"/>
              <a:chExt cx="162" cy="165"/>
            </a:xfrm>
          </p:grpSpPr>
          <p:sp>
            <p:nvSpPr>
              <p:cNvPr id="62585" name="Rectangle 15">
                <a:extLst>
                  <a:ext uri="{FF2B5EF4-FFF2-40B4-BE49-F238E27FC236}">
                    <a16:creationId xmlns:a16="http://schemas.microsoft.com/office/drawing/2014/main" id="{545804F6-4563-6F48-B8F1-3662ED003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7" y="1531"/>
                <a:ext cx="68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>
                    <a:solidFill>
                      <a:srgbClr val="FF0000"/>
                    </a:solidFill>
                    <a:latin typeface="Symbol" pitchFamily="2" charset="2"/>
                  </a:rPr>
                  <a:t>s</a:t>
                </a:r>
                <a:endParaRPr lang="en-US" altLang="en-US"/>
              </a:p>
            </p:txBody>
          </p:sp>
          <p:sp>
            <p:nvSpPr>
              <p:cNvPr id="62586" name="Rectangle 16">
                <a:extLst>
                  <a:ext uri="{FF2B5EF4-FFF2-40B4-BE49-F238E27FC236}">
                    <a16:creationId xmlns:a16="http://schemas.microsoft.com/office/drawing/2014/main" id="{F54B6367-ECD6-8F46-B7DD-1280F1C9F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6" y="1562"/>
                <a:ext cx="9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 i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m</a:t>
                </a:r>
                <a:endParaRPr lang="en-US" altLang="en-US" i="1"/>
              </a:p>
            </p:txBody>
          </p:sp>
        </p:grpSp>
        <p:sp>
          <p:nvSpPr>
            <p:cNvPr id="62570" name="Freeform 17">
              <a:extLst>
                <a:ext uri="{FF2B5EF4-FFF2-40B4-BE49-F238E27FC236}">
                  <a16:creationId xmlns:a16="http://schemas.microsoft.com/office/drawing/2014/main" id="{AFC15A61-3564-6A45-AAA9-A69DD4114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961"/>
              <a:ext cx="746" cy="451"/>
            </a:xfrm>
            <a:custGeom>
              <a:avLst/>
              <a:gdLst>
                <a:gd name="T0" fmla="*/ 0 w 746"/>
                <a:gd name="T1" fmla="*/ 0 h 451"/>
                <a:gd name="T2" fmla="*/ 50 w 746"/>
                <a:gd name="T3" fmla="*/ 57 h 451"/>
                <a:gd name="T4" fmla="*/ 75 w 746"/>
                <a:gd name="T5" fmla="*/ 82 h 451"/>
                <a:gd name="T6" fmla="*/ 107 w 746"/>
                <a:gd name="T7" fmla="*/ 113 h 451"/>
                <a:gd name="T8" fmla="*/ 163 w 746"/>
                <a:gd name="T9" fmla="*/ 163 h 451"/>
                <a:gd name="T10" fmla="*/ 232 w 746"/>
                <a:gd name="T11" fmla="*/ 207 h 451"/>
                <a:gd name="T12" fmla="*/ 301 w 746"/>
                <a:gd name="T13" fmla="*/ 251 h 451"/>
                <a:gd name="T14" fmla="*/ 376 w 746"/>
                <a:gd name="T15" fmla="*/ 295 h 451"/>
                <a:gd name="T16" fmla="*/ 458 w 746"/>
                <a:gd name="T17" fmla="*/ 339 h 451"/>
                <a:gd name="T18" fmla="*/ 495 w 746"/>
                <a:gd name="T19" fmla="*/ 357 h 451"/>
                <a:gd name="T20" fmla="*/ 546 w 746"/>
                <a:gd name="T21" fmla="*/ 382 h 451"/>
                <a:gd name="T22" fmla="*/ 621 w 746"/>
                <a:gd name="T23" fmla="*/ 408 h 451"/>
                <a:gd name="T24" fmla="*/ 696 w 746"/>
                <a:gd name="T25" fmla="*/ 433 h 451"/>
                <a:gd name="T26" fmla="*/ 746 w 746"/>
                <a:gd name="T27" fmla="*/ 451 h 4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46"/>
                <a:gd name="T43" fmla="*/ 0 h 451"/>
                <a:gd name="T44" fmla="*/ 746 w 746"/>
                <a:gd name="T45" fmla="*/ 451 h 45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46" h="451">
                  <a:moveTo>
                    <a:pt x="0" y="0"/>
                  </a:moveTo>
                  <a:lnTo>
                    <a:pt x="50" y="57"/>
                  </a:lnTo>
                  <a:lnTo>
                    <a:pt x="75" y="82"/>
                  </a:lnTo>
                  <a:lnTo>
                    <a:pt x="107" y="113"/>
                  </a:lnTo>
                  <a:lnTo>
                    <a:pt x="163" y="163"/>
                  </a:lnTo>
                  <a:lnTo>
                    <a:pt x="232" y="207"/>
                  </a:lnTo>
                  <a:lnTo>
                    <a:pt x="301" y="251"/>
                  </a:lnTo>
                  <a:lnTo>
                    <a:pt x="376" y="295"/>
                  </a:lnTo>
                  <a:lnTo>
                    <a:pt x="458" y="339"/>
                  </a:lnTo>
                  <a:lnTo>
                    <a:pt x="495" y="357"/>
                  </a:lnTo>
                  <a:lnTo>
                    <a:pt x="546" y="382"/>
                  </a:lnTo>
                  <a:lnTo>
                    <a:pt x="621" y="408"/>
                  </a:lnTo>
                  <a:lnTo>
                    <a:pt x="696" y="433"/>
                  </a:lnTo>
                  <a:lnTo>
                    <a:pt x="746" y="451"/>
                  </a:lnTo>
                </a:path>
              </a:pathLst>
            </a:custGeom>
            <a:noFill/>
            <a:ln w="20638">
              <a:solidFill>
                <a:srgbClr val="66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571" name="Freeform 18">
              <a:extLst>
                <a:ext uri="{FF2B5EF4-FFF2-40B4-BE49-F238E27FC236}">
                  <a16:creationId xmlns:a16="http://schemas.microsoft.com/office/drawing/2014/main" id="{63402FD3-761A-C14D-977A-7B326DD30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1162"/>
              <a:ext cx="752" cy="332"/>
            </a:xfrm>
            <a:custGeom>
              <a:avLst/>
              <a:gdLst>
                <a:gd name="T0" fmla="*/ 0 w 752"/>
                <a:gd name="T1" fmla="*/ 0 h 332"/>
                <a:gd name="T2" fmla="*/ 57 w 752"/>
                <a:gd name="T3" fmla="*/ 44 h 332"/>
                <a:gd name="T4" fmla="*/ 119 w 752"/>
                <a:gd name="T5" fmla="*/ 87 h 332"/>
                <a:gd name="T6" fmla="*/ 195 w 752"/>
                <a:gd name="T7" fmla="*/ 144 h 332"/>
                <a:gd name="T8" fmla="*/ 282 w 752"/>
                <a:gd name="T9" fmla="*/ 188 h 332"/>
                <a:gd name="T10" fmla="*/ 326 w 752"/>
                <a:gd name="T11" fmla="*/ 207 h 332"/>
                <a:gd name="T12" fmla="*/ 376 w 752"/>
                <a:gd name="T13" fmla="*/ 232 h 332"/>
                <a:gd name="T14" fmla="*/ 458 w 752"/>
                <a:gd name="T15" fmla="*/ 263 h 332"/>
                <a:gd name="T16" fmla="*/ 495 w 752"/>
                <a:gd name="T17" fmla="*/ 269 h 332"/>
                <a:gd name="T18" fmla="*/ 545 w 752"/>
                <a:gd name="T19" fmla="*/ 288 h 332"/>
                <a:gd name="T20" fmla="*/ 596 w 752"/>
                <a:gd name="T21" fmla="*/ 301 h 332"/>
                <a:gd name="T22" fmla="*/ 646 w 752"/>
                <a:gd name="T23" fmla="*/ 313 h 332"/>
                <a:gd name="T24" fmla="*/ 696 w 752"/>
                <a:gd name="T25" fmla="*/ 319 h 332"/>
                <a:gd name="T26" fmla="*/ 721 w 752"/>
                <a:gd name="T27" fmla="*/ 326 h 332"/>
                <a:gd name="T28" fmla="*/ 752 w 752"/>
                <a:gd name="T29" fmla="*/ 332 h 3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52"/>
                <a:gd name="T46" fmla="*/ 0 h 332"/>
                <a:gd name="T47" fmla="*/ 752 w 752"/>
                <a:gd name="T48" fmla="*/ 332 h 33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52" h="332">
                  <a:moveTo>
                    <a:pt x="0" y="0"/>
                  </a:moveTo>
                  <a:lnTo>
                    <a:pt x="57" y="44"/>
                  </a:lnTo>
                  <a:lnTo>
                    <a:pt x="119" y="87"/>
                  </a:lnTo>
                  <a:lnTo>
                    <a:pt x="195" y="144"/>
                  </a:lnTo>
                  <a:lnTo>
                    <a:pt x="282" y="188"/>
                  </a:lnTo>
                  <a:lnTo>
                    <a:pt x="326" y="207"/>
                  </a:lnTo>
                  <a:lnTo>
                    <a:pt x="376" y="232"/>
                  </a:lnTo>
                  <a:lnTo>
                    <a:pt x="458" y="263"/>
                  </a:lnTo>
                  <a:lnTo>
                    <a:pt x="495" y="269"/>
                  </a:lnTo>
                  <a:lnTo>
                    <a:pt x="545" y="288"/>
                  </a:lnTo>
                  <a:lnTo>
                    <a:pt x="596" y="301"/>
                  </a:lnTo>
                  <a:lnTo>
                    <a:pt x="646" y="313"/>
                  </a:lnTo>
                  <a:lnTo>
                    <a:pt x="696" y="319"/>
                  </a:lnTo>
                  <a:lnTo>
                    <a:pt x="721" y="326"/>
                  </a:lnTo>
                  <a:lnTo>
                    <a:pt x="752" y="332"/>
                  </a:lnTo>
                </a:path>
              </a:pathLst>
            </a:custGeom>
            <a:noFill/>
            <a:ln w="20638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572" name="Freeform 19">
              <a:extLst>
                <a:ext uri="{FF2B5EF4-FFF2-40B4-BE49-F238E27FC236}">
                  <a16:creationId xmlns:a16="http://schemas.microsoft.com/office/drawing/2014/main" id="{4B4A0E9F-F33C-D54B-B9C5-AC2431774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1337"/>
              <a:ext cx="740" cy="251"/>
            </a:xfrm>
            <a:custGeom>
              <a:avLst/>
              <a:gdLst>
                <a:gd name="T0" fmla="*/ 0 w 740"/>
                <a:gd name="T1" fmla="*/ 0 h 251"/>
                <a:gd name="T2" fmla="*/ 44 w 740"/>
                <a:gd name="T3" fmla="*/ 38 h 251"/>
                <a:gd name="T4" fmla="*/ 94 w 740"/>
                <a:gd name="T5" fmla="*/ 75 h 251"/>
                <a:gd name="T6" fmla="*/ 157 w 740"/>
                <a:gd name="T7" fmla="*/ 107 h 251"/>
                <a:gd name="T8" fmla="*/ 232 w 740"/>
                <a:gd name="T9" fmla="*/ 138 h 251"/>
                <a:gd name="T10" fmla="*/ 289 w 740"/>
                <a:gd name="T11" fmla="*/ 157 h 251"/>
                <a:gd name="T12" fmla="*/ 351 w 740"/>
                <a:gd name="T13" fmla="*/ 182 h 251"/>
                <a:gd name="T14" fmla="*/ 414 w 740"/>
                <a:gd name="T15" fmla="*/ 194 h 251"/>
                <a:gd name="T16" fmla="*/ 483 w 740"/>
                <a:gd name="T17" fmla="*/ 213 h 251"/>
                <a:gd name="T18" fmla="*/ 545 w 740"/>
                <a:gd name="T19" fmla="*/ 226 h 251"/>
                <a:gd name="T20" fmla="*/ 621 w 740"/>
                <a:gd name="T21" fmla="*/ 238 h 251"/>
                <a:gd name="T22" fmla="*/ 677 w 740"/>
                <a:gd name="T23" fmla="*/ 245 h 251"/>
                <a:gd name="T24" fmla="*/ 740 w 740"/>
                <a:gd name="T25" fmla="*/ 251 h 2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40"/>
                <a:gd name="T40" fmla="*/ 0 h 251"/>
                <a:gd name="T41" fmla="*/ 740 w 740"/>
                <a:gd name="T42" fmla="*/ 251 h 25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40" h="251">
                  <a:moveTo>
                    <a:pt x="0" y="0"/>
                  </a:moveTo>
                  <a:lnTo>
                    <a:pt x="44" y="38"/>
                  </a:lnTo>
                  <a:lnTo>
                    <a:pt x="94" y="75"/>
                  </a:lnTo>
                  <a:lnTo>
                    <a:pt x="157" y="107"/>
                  </a:lnTo>
                  <a:lnTo>
                    <a:pt x="232" y="138"/>
                  </a:lnTo>
                  <a:lnTo>
                    <a:pt x="289" y="157"/>
                  </a:lnTo>
                  <a:lnTo>
                    <a:pt x="351" y="182"/>
                  </a:lnTo>
                  <a:lnTo>
                    <a:pt x="414" y="194"/>
                  </a:lnTo>
                  <a:lnTo>
                    <a:pt x="483" y="213"/>
                  </a:lnTo>
                  <a:lnTo>
                    <a:pt x="545" y="226"/>
                  </a:lnTo>
                  <a:lnTo>
                    <a:pt x="621" y="238"/>
                  </a:lnTo>
                  <a:lnTo>
                    <a:pt x="677" y="245"/>
                  </a:lnTo>
                  <a:lnTo>
                    <a:pt x="740" y="251"/>
                  </a:lnTo>
                </a:path>
              </a:pathLst>
            </a:custGeom>
            <a:noFill/>
            <a:ln w="20638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573" name="Rectangle 20">
              <a:extLst>
                <a:ext uri="{FF2B5EF4-FFF2-40B4-BE49-F238E27FC236}">
                  <a16:creationId xmlns:a16="http://schemas.microsoft.com/office/drawing/2014/main" id="{D6EA1EC5-B672-A943-BE21-8E5796B3D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9" y="839"/>
              <a:ext cx="1041" cy="92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574" name="Rectangle 21">
              <a:extLst>
                <a:ext uri="{FF2B5EF4-FFF2-40B4-BE49-F238E27FC236}">
                  <a16:creationId xmlns:a16="http://schemas.microsoft.com/office/drawing/2014/main" id="{CD918AEE-99F3-324E-A0EE-75D94A701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7" y="798"/>
              <a:ext cx="1116" cy="1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575" name="Rectangle 22">
              <a:extLst>
                <a:ext uri="{FF2B5EF4-FFF2-40B4-BE49-F238E27FC236}">
                  <a16:creationId xmlns:a16="http://schemas.microsoft.com/office/drawing/2014/main" id="{E9D51F2E-81B6-534A-ABC8-126ACEAA6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7" y="798"/>
              <a:ext cx="1018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S = stress amplitude</a:t>
              </a:r>
              <a:endParaRPr lang="en-US" altLang="en-US"/>
            </a:p>
          </p:txBody>
        </p:sp>
        <p:sp>
          <p:nvSpPr>
            <p:cNvPr id="62576" name="Rectangle 23">
              <a:extLst>
                <a:ext uri="{FF2B5EF4-FFF2-40B4-BE49-F238E27FC236}">
                  <a16:creationId xmlns:a16="http://schemas.microsoft.com/office/drawing/2014/main" id="{2F0EC519-6523-B748-ADB2-C550175B4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" y="1324"/>
              <a:ext cx="1295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>
                  <a:solidFill>
                    <a:srgbClr val="660000"/>
                  </a:solidFill>
                  <a:latin typeface="Arial" panose="020B0604020202020204" pitchFamily="34" charset="0"/>
                </a:rPr>
                <a:t>near zero or compressive </a:t>
              </a:r>
              <a:endParaRPr lang="en-US" altLang="en-US"/>
            </a:p>
          </p:txBody>
        </p:sp>
        <p:grpSp>
          <p:nvGrpSpPr>
            <p:cNvPr id="62577" name="Group 24">
              <a:extLst>
                <a:ext uri="{FF2B5EF4-FFF2-40B4-BE49-F238E27FC236}">
                  <a16:creationId xmlns:a16="http://schemas.microsoft.com/office/drawing/2014/main" id="{B246C037-F61F-7A41-935C-516EB0515F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7" y="1318"/>
              <a:ext cx="162" cy="165"/>
              <a:chOff x="5284" y="1318"/>
              <a:chExt cx="162" cy="165"/>
            </a:xfrm>
          </p:grpSpPr>
          <p:sp>
            <p:nvSpPr>
              <p:cNvPr id="62583" name="Rectangle 25">
                <a:extLst>
                  <a:ext uri="{FF2B5EF4-FFF2-40B4-BE49-F238E27FC236}">
                    <a16:creationId xmlns:a16="http://schemas.microsoft.com/office/drawing/2014/main" id="{3CE0ECDB-8C3B-6A40-BB91-09C8955E9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" y="1318"/>
                <a:ext cx="68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>
                    <a:solidFill>
                      <a:srgbClr val="660000"/>
                    </a:solidFill>
                    <a:latin typeface="Symbol" pitchFamily="2" charset="2"/>
                  </a:rPr>
                  <a:t>s</a:t>
                </a:r>
                <a:endParaRPr lang="en-US" altLang="en-US"/>
              </a:p>
            </p:txBody>
          </p:sp>
          <p:sp>
            <p:nvSpPr>
              <p:cNvPr id="62584" name="Rectangle 26">
                <a:extLst>
                  <a:ext uri="{FF2B5EF4-FFF2-40B4-BE49-F238E27FC236}">
                    <a16:creationId xmlns:a16="http://schemas.microsoft.com/office/drawing/2014/main" id="{FE1A40F9-778E-5147-B11C-50138B0EE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3" y="1349"/>
                <a:ext cx="93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 i="1">
                    <a:solidFill>
                      <a:srgbClr val="660000"/>
                    </a:solidFill>
                    <a:latin typeface="Arial" panose="020B0604020202020204" pitchFamily="34" charset="0"/>
                  </a:rPr>
                  <a:t>m</a:t>
                </a:r>
                <a:endParaRPr lang="en-US" altLang="en-US" i="1"/>
              </a:p>
            </p:txBody>
          </p:sp>
        </p:grpSp>
        <p:sp>
          <p:nvSpPr>
            <p:cNvPr id="62578" name="Line 27">
              <a:extLst>
                <a:ext uri="{FF2B5EF4-FFF2-40B4-BE49-F238E27FC236}">
                  <a16:creationId xmlns:a16="http://schemas.microsoft.com/office/drawing/2014/main" id="{4B4242D5-5305-2F45-8BAB-8133EC1A35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2" y="1392"/>
              <a:ext cx="8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79" name="Line 28">
              <a:extLst>
                <a:ext uri="{FF2B5EF4-FFF2-40B4-BE49-F238E27FC236}">
                  <a16:creationId xmlns:a16="http://schemas.microsoft.com/office/drawing/2014/main" id="{773916D9-8D50-A949-9F11-D8E4389EF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2" y="1392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80" name="Line 29">
              <a:extLst>
                <a:ext uri="{FF2B5EF4-FFF2-40B4-BE49-F238E27FC236}">
                  <a16:creationId xmlns:a16="http://schemas.microsoft.com/office/drawing/2014/main" id="{63EF750E-BE12-7A45-B1A4-3C84E6DA7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8" y="1392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81" name="Line 30">
              <a:extLst>
                <a:ext uri="{FF2B5EF4-FFF2-40B4-BE49-F238E27FC236}">
                  <a16:creationId xmlns:a16="http://schemas.microsoft.com/office/drawing/2014/main" id="{4D72DA20-AA37-4C47-98D2-75A3A74CB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80" y="1386"/>
              <a:ext cx="0" cy="3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82" name="Text Box 31">
              <a:extLst>
                <a:ext uri="{FF2B5EF4-FFF2-40B4-BE49-F238E27FC236}">
                  <a16:creationId xmlns:a16="http://schemas.microsoft.com/office/drawing/2014/main" id="{2F5A439F-34C1-F146-9DE7-1CE91006A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" y="1234"/>
              <a:ext cx="667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400">
                  <a:latin typeface="Arial" panose="020B0604020202020204" pitchFamily="34" charset="0"/>
                </a:rPr>
                <a:t>Increasing</a:t>
              </a:r>
              <a:br>
                <a:rPr lang="en-US" altLang="en-US" sz="1400">
                  <a:latin typeface="Arial" panose="020B0604020202020204" pitchFamily="34" charset="0"/>
                </a:rPr>
              </a:br>
              <a:r>
                <a:rPr lang="en-US" altLang="en-US" sz="1600" b="1">
                  <a:latin typeface="Arial" panose="020B0604020202020204" pitchFamily="34" charset="0"/>
                  <a:sym typeface="Symbol" pitchFamily="2" charset="2"/>
                </a:rPr>
                <a:t></a:t>
              </a:r>
              <a:r>
                <a:rPr lang="en-US" altLang="en-US" sz="1600" b="1" i="1" baseline="-25000">
                  <a:latin typeface="Arial" panose="020B0604020202020204" pitchFamily="34" charset="0"/>
                  <a:sym typeface="Symbol" pitchFamily="2" charset="2"/>
                </a:rPr>
                <a:t>m</a:t>
              </a:r>
              <a:endParaRPr lang="en-US" altLang="en-US" sz="1600" b="1" i="1"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122">
            <a:extLst>
              <a:ext uri="{FF2B5EF4-FFF2-40B4-BE49-F238E27FC236}">
                <a16:creationId xmlns:a16="http://schemas.microsoft.com/office/drawing/2014/main" id="{9911062B-EB17-634C-8633-59B6AA0D9BE9}"/>
              </a:ext>
            </a:extLst>
          </p:cNvPr>
          <p:cNvGrpSpPr>
            <a:grpSpLocks/>
          </p:cNvGrpSpPr>
          <p:nvPr/>
        </p:nvGrpSpPr>
        <p:grpSpPr bwMode="auto">
          <a:xfrm>
            <a:off x="841375" y="3284538"/>
            <a:ext cx="3757613" cy="1785937"/>
            <a:chOff x="530" y="2069"/>
            <a:chExt cx="2367" cy="1125"/>
          </a:xfrm>
        </p:grpSpPr>
        <p:sp>
          <p:nvSpPr>
            <p:cNvPr id="62532" name="Rectangle 32">
              <a:extLst>
                <a:ext uri="{FF2B5EF4-FFF2-40B4-BE49-F238E27FC236}">
                  <a16:creationId xmlns:a16="http://schemas.microsoft.com/office/drawing/2014/main" id="{AC4DF973-E05A-2D4F-B925-5B2455EE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" y="2069"/>
              <a:ext cx="17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--Method 1: shot peening</a:t>
              </a:r>
            </a:p>
          </p:txBody>
        </p:sp>
        <p:grpSp>
          <p:nvGrpSpPr>
            <p:cNvPr id="62533" name="Group 120">
              <a:extLst>
                <a:ext uri="{FF2B5EF4-FFF2-40B4-BE49-F238E27FC236}">
                  <a16:creationId xmlns:a16="http://schemas.microsoft.com/office/drawing/2014/main" id="{B7F2F270-98E9-4440-BB04-798C1B785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9" y="2237"/>
              <a:ext cx="2188" cy="957"/>
              <a:chOff x="709" y="2237"/>
              <a:chExt cx="2188" cy="957"/>
            </a:xfrm>
          </p:grpSpPr>
          <p:sp>
            <p:nvSpPr>
              <p:cNvPr id="62534" name="Freeform 35">
                <a:extLst>
                  <a:ext uri="{FF2B5EF4-FFF2-40B4-BE49-F238E27FC236}">
                    <a16:creationId xmlns:a16="http://schemas.microsoft.com/office/drawing/2014/main" id="{6B8A0278-8761-C649-8529-A9DE76BAA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2492"/>
                <a:ext cx="1593" cy="702"/>
              </a:xfrm>
              <a:custGeom>
                <a:avLst/>
                <a:gdLst>
                  <a:gd name="T0" fmla="*/ 118 w 1593"/>
                  <a:gd name="T1" fmla="*/ 73 h 702"/>
                  <a:gd name="T2" fmla="*/ 171 w 1593"/>
                  <a:gd name="T3" fmla="*/ 40 h 702"/>
                  <a:gd name="T4" fmla="*/ 223 w 1593"/>
                  <a:gd name="T5" fmla="*/ 53 h 702"/>
                  <a:gd name="T6" fmla="*/ 322 w 1593"/>
                  <a:gd name="T7" fmla="*/ 125 h 702"/>
                  <a:gd name="T8" fmla="*/ 394 w 1593"/>
                  <a:gd name="T9" fmla="*/ 151 h 702"/>
                  <a:gd name="T10" fmla="*/ 466 w 1593"/>
                  <a:gd name="T11" fmla="*/ 138 h 702"/>
                  <a:gd name="T12" fmla="*/ 531 w 1593"/>
                  <a:gd name="T13" fmla="*/ 86 h 702"/>
                  <a:gd name="T14" fmla="*/ 590 w 1593"/>
                  <a:gd name="T15" fmla="*/ 53 h 702"/>
                  <a:gd name="T16" fmla="*/ 662 w 1593"/>
                  <a:gd name="T17" fmla="*/ 40 h 702"/>
                  <a:gd name="T18" fmla="*/ 741 w 1593"/>
                  <a:gd name="T19" fmla="*/ 66 h 702"/>
                  <a:gd name="T20" fmla="*/ 807 w 1593"/>
                  <a:gd name="T21" fmla="*/ 99 h 702"/>
                  <a:gd name="T22" fmla="*/ 898 w 1593"/>
                  <a:gd name="T23" fmla="*/ 138 h 702"/>
                  <a:gd name="T24" fmla="*/ 1030 w 1593"/>
                  <a:gd name="T25" fmla="*/ 105 h 702"/>
                  <a:gd name="T26" fmla="*/ 1089 w 1593"/>
                  <a:gd name="T27" fmla="*/ 53 h 702"/>
                  <a:gd name="T28" fmla="*/ 1174 w 1593"/>
                  <a:gd name="T29" fmla="*/ 7 h 702"/>
                  <a:gd name="T30" fmla="*/ 1252 w 1593"/>
                  <a:gd name="T31" fmla="*/ 7 h 702"/>
                  <a:gd name="T32" fmla="*/ 1344 w 1593"/>
                  <a:gd name="T33" fmla="*/ 14 h 702"/>
                  <a:gd name="T34" fmla="*/ 1403 w 1593"/>
                  <a:gd name="T35" fmla="*/ 40 h 702"/>
                  <a:gd name="T36" fmla="*/ 1508 w 1593"/>
                  <a:gd name="T37" fmla="*/ 105 h 702"/>
                  <a:gd name="T38" fmla="*/ 1547 w 1593"/>
                  <a:gd name="T39" fmla="*/ 204 h 702"/>
                  <a:gd name="T40" fmla="*/ 1574 w 1593"/>
                  <a:gd name="T41" fmla="*/ 355 h 702"/>
                  <a:gd name="T42" fmla="*/ 1593 w 1593"/>
                  <a:gd name="T43" fmla="*/ 446 h 702"/>
                  <a:gd name="T44" fmla="*/ 1574 w 1593"/>
                  <a:gd name="T45" fmla="*/ 591 h 702"/>
                  <a:gd name="T46" fmla="*/ 1449 w 1593"/>
                  <a:gd name="T47" fmla="*/ 676 h 702"/>
                  <a:gd name="T48" fmla="*/ 1233 w 1593"/>
                  <a:gd name="T49" fmla="*/ 702 h 702"/>
                  <a:gd name="T50" fmla="*/ 971 w 1593"/>
                  <a:gd name="T51" fmla="*/ 676 h 702"/>
                  <a:gd name="T52" fmla="*/ 866 w 1593"/>
                  <a:gd name="T53" fmla="*/ 656 h 702"/>
                  <a:gd name="T54" fmla="*/ 748 w 1593"/>
                  <a:gd name="T55" fmla="*/ 643 h 702"/>
                  <a:gd name="T56" fmla="*/ 617 w 1593"/>
                  <a:gd name="T57" fmla="*/ 650 h 702"/>
                  <a:gd name="T58" fmla="*/ 499 w 1593"/>
                  <a:gd name="T59" fmla="*/ 663 h 702"/>
                  <a:gd name="T60" fmla="*/ 387 w 1593"/>
                  <a:gd name="T61" fmla="*/ 676 h 702"/>
                  <a:gd name="T62" fmla="*/ 223 w 1593"/>
                  <a:gd name="T63" fmla="*/ 669 h 702"/>
                  <a:gd name="T64" fmla="*/ 138 w 1593"/>
                  <a:gd name="T65" fmla="*/ 643 h 702"/>
                  <a:gd name="T66" fmla="*/ 27 w 1593"/>
                  <a:gd name="T67" fmla="*/ 545 h 702"/>
                  <a:gd name="T68" fmla="*/ 0 w 1593"/>
                  <a:gd name="T69" fmla="*/ 400 h 702"/>
                  <a:gd name="T70" fmla="*/ 7 w 1593"/>
                  <a:gd name="T71" fmla="*/ 256 h 702"/>
                  <a:gd name="T72" fmla="*/ 27 w 1593"/>
                  <a:gd name="T73" fmla="*/ 164 h 702"/>
                  <a:gd name="T74" fmla="*/ 79 w 1593"/>
                  <a:gd name="T75" fmla="*/ 112 h 70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1593"/>
                  <a:gd name="T115" fmla="*/ 0 h 702"/>
                  <a:gd name="T116" fmla="*/ 1593 w 1593"/>
                  <a:gd name="T117" fmla="*/ 702 h 702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1593" h="702">
                    <a:moveTo>
                      <a:pt x="79" y="112"/>
                    </a:moveTo>
                    <a:lnTo>
                      <a:pt x="118" y="73"/>
                    </a:lnTo>
                    <a:lnTo>
                      <a:pt x="138" y="53"/>
                    </a:lnTo>
                    <a:lnTo>
                      <a:pt x="171" y="40"/>
                    </a:lnTo>
                    <a:lnTo>
                      <a:pt x="197" y="40"/>
                    </a:lnTo>
                    <a:lnTo>
                      <a:pt x="223" y="53"/>
                    </a:lnTo>
                    <a:lnTo>
                      <a:pt x="282" y="86"/>
                    </a:lnTo>
                    <a:lnTo>
                      <a:pt x="322" y="125"/>
                    </a:lnTo>
                    <a:lnTo>
                      <a:pt x="367" y="151"/>
                    </a:lnTo>
                    <a:lnTo>
                      <a:pt x="394" y="151"/>
                    </a:lnTo>
                    <a:lnTo>
                      <a:pt x="426" y="151"/>
                    </a:lnTo>
                    <a:lnTo>
                      <a:pt x="466" y="138"/>
                    </a:lnTo>
                    <a:lnTo>
                      <a:pt x="505" y="112"/>
                    </a:lnTo>
                    <a:lnTo>
                      <a:pt x="531" y="86"/>
                    </a:lnTo>
                    <a:lnTo>
                      <a:pt x="564" y="66"/>
                    </a:lnTo>
                    <a:lnTo>
                      <a:pt x="590" y="53"/>
                    </a:lnTo>
                    <a:lnTo>
                      <a:pt x="623" y="46"/>
                    </a:lnTo>
                    <a:lnTo>
                      <a:pt x="662" y="40"/>
                    </a:lnTo>
                    <a:lnTo>
                      <a:pt x="702" y="46"/>
                    </a:lnTo>
                    <a:lnTo>
                      <a:pt x="741" y="66"/>
                    </a:lnTo>
                    <a:lnTo>
                      <a:pt x="780" y="86"/>
                    </a:lnTo>
                    <a:lnTo>
                      <a:pt x="807" y="99"/>
                    </a:lnTo>
                    <a:lnTo>
                      <a:pt x="853" y="118"/>
                    </a:lnTo>
                    <a:lnTo>
                      <a:pt x="898" y="138"/>
                    </a:lnTo>
                    <a:lnTo>
                      <a:pt x="971" y="132"/>
                    </a:lnTo>
                    <a:lnTo>
                      <a:pt x="1030" y="105"/>
                    </a:lnTo>
                    <a:lnTo>
                      <a:pt x="1056" y="79"/>
                    </a:lnTo>
                    <a:lnTo>
                      <a:pt x="1089" y="53"/>
                    </a:lnTo>
                    <a:lnTo>
                      <a:pt x="1128" y="27"/>
                    </a:lnTo>
                    <a:lnTo>
                      <a:pt x="1174" y="7"/>
                    </a:lnTo>
                    <a:lnTo>
                      <a:pt x="1226" y="0"/>
                    </a:lnTo>
                    <a:lnTo>
                      <a:pt x="1252" y="7"/>
                    </a:lnTo>
                    <a:lnTo>
                      <a:pt x="1285" y="7"/>
                    </a:lnTo>
                    <a:lnTo>
                      <a:pt x="1344" y="14"/>
                    </a:lnTo>
                    <a:lnTo>
                      <a:pt x="1370" y="20"/>
                    </a:lnTo>
                    <a:lnTo>
                      <a:pt x="1403" y="40"/>
                    </a:lnTo>
                    <a:lnTo>
                      <a:pt x="1456" y="59"/>
                    </a:lnTo>
                    <a:lnTo>
                      <a:pt x="1508" y="105"/>
                    </a:lnTo>
                    <a:lnTo>
                      <a:pt x="1534" y="151"/>
                    </a:lnTo>
                    <a:lnTo>
                      <a:pt x="1547" y="204"/>
                    </a:lnTo>
                    <a:lnTo>
                      <a:pt x="1561" y="276"/>
                    </a:lnTo>
                    <a:lnTo>
                      <a:pt x="1574" y="355"/>
                    </a:lnTo>
                    <a:lnTo>
                      <a:pt x="1580" y="400"/>
                    </a:lnTo>
                    <a:lnTo>
                      <a:pt x="1593" y="446"/>
                    </a:lnTo>
                    <a:lnTo>
                      <a:pt x="1593" y="532"/>
                    </a:lnTo>
                    <a:lnTo>
                      <a:pt x="1574" y="591"/>
                    </a:lnTo>
                    <a:lnTo>
                      <a:pt x="1534" y="636"/>
                    </a:lnTo>
                    <a:lnTo>
                      <a:pt x="1449" y="676"/>
                    </a:lnTo>
                    <a:lnTo>
                      <a:pt x="1351" y="689"/>
                    </a:lnTo>
                    <a:lnTo>
                      <a:pt x="1233" y="702"/>
                    </a:lnTo>
                    <a:lnTo>
                      <a:pt x="1115" y="702"/>
                    </a:lnTo>
                    <a:lnTo>
                      <a:pt x="971" y="676"/>
                    </a:lnTo>
                    <a:lnTo>
                      <a:pt x="905" y="663"/>
                    </a:lnTo>
                    <a:lnTo>
                      <a:pt x="866" y="656"/>
                    </a:lnTo>
                    <a:lnTo>
                      <a:pt x="820" y="650"/>
                    </a:lnTo>
                    <a:lnTo>
                      <a:pt x="748" y="643"/>
                    </a:lnTo>
                    <a:lnTo>
                      <a:pt x="669" y="643"/>
                    </a:lnTo>
                    <a:lnTo>
                      <a:pt x="617" y="650"/>
                    </a:lnTo>
                    <a:lnTo>
                      <a:pt x="564" y="650"/>
                    </a:lnTo>
                    <a:lnTo>
                      <a:pt x="499" y="663"/>
                    </a:lnTo>
                    <a:lnTo>
                      <a:pt x="433" y="669"/>
                    </a:lnTo>
                    <a:lnTo>
                      <a:pt x="387" y="676"/>
                    </a:lnTo>
                    <a:lnTo>
                      <a:pt x="302" y="682"/>
                    </a:lnTo>
                    <a:lnTo>
                      <a:pt x="223" y="669"/>
                    </a:lnTo>
                    <a:lnTo>
                      <a:pt x="184" y="656"/>
                    </a:lnTo>
                    <a:lnTo>
                      <a:pt x="138" y="643"/>
                    </a:lnTo>
                    <a:lnTo>
                      <a:pt x="59" y="597"/>
                    </a:lnTo>
                    <a:lnTo>
                      <a:pt x="27" y="545"/>
                    </a:lnTo>
                    <a:lnTo>
                      <a:pt x="7" y="492"/>
                    </a:lnTo>
                    <a:lnTo>
                      <a:pt x="0" y="400"/>
                    </a:lnTo>
                    <a:lnTo>
                      <a:pt x="0" y="309"/>
                    </a:lnTo>
                    <a:lnTo>
                      <a:pt x="7" y="256"/>
                    </a:lnTo>
                    <a:lnTo>
                      <a:pt x="13" y="217"/>
                    </a:lnTo>
                    <a:lnTo>
                      <a:pt x="27" y="164"/>
                    </a:lnTo>
                    <a:lnTo>
                      <a:pt x="59" y="125"/>
                    </a:lnTo>
                    <a:lnTo>
                      <a:pt x="79" y="112"/>
                    </a:lnTo>
                    <a:close/>
                  </a:path>
                </a:pathLst>
              </a:cu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535" name="Line 36">
                <a:extLst>
                  <a:ext uri="{FF2B5EF4-FFF2-40B4-BE49-F238E27FC236}">
                    <a16:creationId xmlns:a16="http://schemas.microsoft.com/office/drawing/2014/main" id="{76921839-FC56-404E-B9E1-4703B705C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81" y="2604"/>
                <a:ext cx="7" cy="6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36" name="Oval 37">
                <a:extLst>
                  <a:ext uri="{FF2B5EF4-FFF2-40B4-BE49-F238E27FC236}">
                    <a16:creationId xmlns:a16="http://schemas.microsoft.com/office/drawing/2014/main" id="{8010037B-CD8F-1B48-88F6-D77ACC187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7" y="2315"/>
                <a:ext cx="132" cy="132"/>
              </a:xfrm>
              <a:prstGeom prst="ellipse">
                <a:avLst/>
              </a:prstGeom>
              <a:solidFill>
                <a:srgbClr val="000000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62537" name="Group 38">
                <a:extLst>
                  <a:ext uri="{FF2B5EF4-FFF2-40B4-BE49-F238E27FC236}">
                    <a16:creationId xmlns:a16="http://schemas.microsoft.com/office/drawing/2014/main" id="{C6BF024E-ABBD-AE44-BD96-002DD43A79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7" y="2453"/>
                <a:ext cx="79" cy="164"/>
                <a:chOff x="1037" y="2453"/>
                <a:chExt cx="79" cy="164"/>
              </a:xfrm>
            </p:grpSpPr>
            <p:sp>
              <p:nvSpPr>
                <p:cNvPr id="62561" name="Freeform 39">
                  <a:extLst>
                    <a:ext uri="{FF2B5EF4-FFF2-40B4-BE49-F238E27FC236}">
                      <a16:creationId xmlns:a16="http://schemas.microsoft.com/office/drawing/2014/main" id="{B7672719-E85B-7548-AA94-76FEAA2E67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7" y="2525"/>
                  <a:ext cx="79" cy="92"/>
                </a:xfrm>
                <a:custGeom>
                  <a:avLst/>
                  <a:gdLst>
                    <a:gd name="T0" fmla="*/ 26 w 79"/>
                    <a:gd name="T1" fmla="*/ 92 h 92"/>
                    <a:gd name="T2" fmla="*/ 0 w 79"/>
                    <a:gd name="T3" fmla="*/ 0 h 92"/>
                    <a:gd name="T4" fmla="*/ 33 w 79"/>
                    <a:gd name="T5" fmla="*/ 33 h 92"/>
                    <a:gd name="T6" fmla="*/ 79 w 79"/>
                    <a:gd name="T7" fmla="*/ 13 h 92"/>
                    <a:gd name="T8" fmla="*/ 26 w 79"/>
                    <a:gd name="T9" fmla="*/ 92 h 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9"/>
                    <a:gd name="T16" fmla="*/ 0 h 92"/>
                    <a:gd name="T17" fmla="*/ 79 w 79"/>
                    <a:gd name="T18" fmla="*/ 92 h 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9" h="92">
                      <a:moveTo>
                        <a:pt x="26" y="92"/>
                      </a:moveTo>
                      <a:lnTo>
                        <a:pt x="0" y="0"/>
                      </a:lnTo>
                      <a:lnTo>
                        <a:pt x="33" y="33"/>
                      </a:lnTo>
                      <a:lnTo>
                        <a:pt x="79" y="13"/>
                      </a:lnTo>
                      <a:lnTo>
                        <a:pt x="26" y="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62" name="Line 40">
                  <a:extLst>
                    <a:ext uri="{FF2B5EF4-FFF2-40B4-BE49-F238E27FC236}">
                      <a16:creationId xmlns:a16="http://schemas.microsoft.com/office/drawing/2014/main" id="{1E2E02CF-203A-EC4B-9094-8FA6C7777D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70" y="2453"/>
                  <a:ext cx="20" cy="105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2538" name="Oval 41">
                <a:extLst>
                  <a:ext uri="{FF2B5EF4-FFF2-40B4-BE49-F238E27FC236}">
                    <a16:creationId xmlns:a16="http://schemas.microsoft.com/office/drawing/2014/main" id="{0D3E8C72-EA4D-9245-9F5D-D228B0FDD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4" y="2328"/>
                <a:ext cx="132" cy="132"/>
              </a:xfrm>
              <a:prstGeom prst="ellipse">
                <a:avLst/>
              </a:prstGeom>
              <a:solidFill>
                <a:srgbClr val="000000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62539" name="Group 42">
                <a:extLst>
                  <a:ext uri="{FF2B5EF4-FFF2-40B4-BE49-F238E27FC236}">
                    <a16:creationId xmlns:a16="http://schemas.microsoft.com/office/drawing/2014/main" id="{81892DAD-8AB4-9C49-8E27-266C48D761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24" y="2466"/>
                <a:ext cx="72" cy="112"/>
                <a:chOff x="1424" y="2466"/>
                <a:chExt cx="72" cy="112"/>
              </a:xfrm>
            </p:grpSpPr>
            <p:sp>
              <p:nvSpPr>
                <p:cNvPr id="62559" name="Freeform 43">
                  <a:extLst>
                    <a:ext uri="{FF2B5EF4-FFF2-40B4-BE49-F238E27FC236}">
                      <a16:creationId xmlns:a16="http://schemas.microsoft.com/office/drawing/2014/main" id="{39A67EF1-CFB9-1042-95B6-5EC415645C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4" y="2486"/>
                  <a:ext cx="72" cy="92"/>
                </a:xfrm>
                <a:custGeom>
                  <a:avLst/>
                  <a:gdLst>
                    <a:gd name="T0" fmla="*/ 59 w 72"/>
                    <a:gd name="T1" fmla="*/ 92 h 92"/>
                    <a:gd name="T2" fmla="*/ 0 w 72"/>
                    <a:gd name="T3" fmla="*/ 20 h 92"/>
                    <a:gd name="T4" fmla="*/ 46 w 72"/>
                    <a:gd name="T5" fmla="*/ 33 h 92"/>
                    <a:gd name="T6" fmla="*/ 72 w 72"/>
                    <a:gd name="T7" fmla="*/ 0 h 92"/>
                    <a:gd name="T8" fmla="*/ 59 w 72"/>
                    <a:gd name="T9" fmla="*/ 92 h 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"/>
                    <a:gd name="T16" fmla="*/ 0 h 92"/>
                    <a:gd name="T17" fmla="*/ 72 w 72"/>
                    <a:gd name="T18" fmla="*/ 92 h 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" h="92">
                      <a:moveTo>
                        <a:pt x="59" y="92"/>
                      </a:moveTo>
                      <a:lnTo>
                        <a:pt x="0" y="20"/>
                      </a:lnTo>
                      <a:lnTo>
                        <a:pt x="46" y="33"/>
                      </a:lnTo>
                      <a:lnTo>
                        <a:pt x="72" y="0"/>
                      </a:lnTo>
                      <a:lnTo>
                        <a:pt x="59" y="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60" name="Line 44">
                  <a:extLst>
                    <a:ext uri="{FF2B5EF4-FFF2-40B4-BE49-F238E27FC236}">
                      <a16:creationId xmlns:a16="http://schemas.microsoft.com/office/drawing/2014/main" id="{74CEDA1E-5413-0A4E-A82A-4F1B1DBFAE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50" y="2466"/>
                  <a:ext cx="20" cy="53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2540" name="Oval 45">
                <a:extLst>
                  <a:ext uri="{FF2B5EF4-FFF2-40B4-BE49-F238E27FC236}">
                    <a16:creationId xmlns:a16="http://schemas.microsoft.com/office/drawing/2014/main" id="{19CD5B67-CDDB-924A-91EF-EBDD28326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2315"/>
                <a:ext cx="132" cy="132"/>
              </a:xfrm>
              <a:prstGeom prst="ellipse">
                <a:avLst/>
              </a:prstGeom>
              <a:solidFill>
                <a:srgbClr val="000000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62541" name="Group 46">
                <a:extLst>
                  <a:ext uri="{FF2B5EF4-FFF2-40B4-BE49-F238E27FC236}">
                    <a16:creationId xmlns:a16="http://schemas.microsoft.com/office/drawing/2014/main" id="{BDF3E582-575C-1E4C-BF86-6A9C1687EA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6" y="2453"/>
                <a:ext cx="79" cy="164"/>
                <a:chOff x="1686" y="2453"/>
                <a:chExt cx="79" cy="164"/>
              </a:xfrm>
            </p:grpSpPr>
            <p:sp>
              <p:nvSpPr>
                <p:cNvPr id="62557" name="Freeform 47">
                  <a:extLst>
                    <a:ext uri="{FF2B5EF4-FFF2-40B4-BE49-F238E27FC236}">
                      <a16:creationId xmlns:a16="http://schemas.microsoft.com/office/drawing/2014/main" id="{88471A98-90DC-5143-B76B-DBC95ECF87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6" y="2525"/>
                  <a:ext cx="79" cy="92"/>
                </a:xfrm>
                <a:custGeom>
                  <a:avLst/>
                  <a:gdLst>
                    <a:gd name="T0" fmla="*/ 26 w 79"/>
                    <a:gd name="T1" fmla="*/ 92 h 92"/>
                    <a:gd name="T2" fmla="*/ 0 w 79"/>
                    <a:gd name="T3" fmla="*/ 0 h 92"/>
                    <a:gd name="T4" fmla="*/ 33 w 79"/>
                    <a:gd name="T5" fmla="*/ 33 h 92"/>
                    <a:gd name="T6" fmla="*/ 79 w 79"/>
                    <a:gd name="T7" fmla="*/ 13 h 92"/>
                    <a:gd name="T8" fmla="*/ 26 w 79"/>
                    <a:gd name="T9" fmla="*/ 92 h 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9"/>
                    <a:gd name="T16" fmla="*/ 0 h 92"/>
                    <a:gd name="T17" fmla="*/ 79 w 79"/>
                    <a:gd name="T18" fmla="*/ 92 h 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9" h="92">
                      <a:moveTo>
                        <a:pt x="26" y="92"/>
                      </a:moveTo>
                      <a:lnTo>
                        <a:pt x="0" y="0"/>
                      </a:lnTo>
                      <a:lnTo>
                        <a:pt x="33" y="33"/>
                      </a:lnTo>
                      <a:lnTo>
                        <a:pt x="79" y="13"/>
                      </a:lnTo>
                      <a:lnTo>
                        <a:pt x="26" y="9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58" name="Line 48">
                  <a:extLst>
                    <a:ext uri="{FF2B5EF4-FFF2-40B4-BE49-F238E27FC236}">
                      <a16:creationId xmlns:a16="http://schemas.microsoft.com/office/drawing/2014/main" id="{9807AA28-423B-444C-AC50-2C08CD7281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19" y="2453"/>
                  <a:ext cx="13" cy="105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2542" name="Rectangle 49">
                <a:extLst>
                  <a:ext uri="{FF2B5EF4-FFF2-40B4-BE49-F238E27FC236}">
                    <a16:creationId xmlns:a16="http://schemas.microsoft.com/office/drawing/2014/main" id="{6B20F8DF-AD4B-644D-98EE-A7F0A553F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" y="2643"/>
                <a:ext cx="315" cy="86"/>
              </a:xfrm>
              <a:prstGeom prst="rect">
                <a:avLst/>
              </a:prstGeom>
              <a:noFill/>
              <a:ln w="20638">
                <a:solidFill>
                  <a:srgbClr val="CC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62543" name="Group 50">
                <a:extLst>
                  <a:ext uri="{FF2B5EF4-FFF2-40B4-BE49-F238E27FC236}">
                    <a16:creationId xmlns:a16="http://schemas.microsoft.com/office/drawing/2014/main" id="{8F1F46F4-6208-1B45-9E9E-A4E7C87CD3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5" y="2650"/>
                <a:ext cx="268" cy="79"/>
                <a:chOff x="985" y="2650"/>
                <a:chExt cx="268" cy="79"/>
              </a:xfrm>
            </p:grpSpPr>
            <p:sp>
              <p:nvSpPr>
                <p:cNvPr id="62555" name="Freeform 51">
                  <a:extLst>
                    <a:ext uri="{FF2B5EF4-FFF2-40B4-BE49-F238E27FC236}">
                      <a16:creationId xmlns:a16="http://schemas.microsoft.com/office/drawing/2014/main" id="{7C7210DA-3071-6849-BE3F-BDD0459CB4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8" y="2650"/>
                  <a:ext cx="85" cy="79"/>
                </a:xfrm>
                <a:custGeom>
                  <a:avLst/>
                  <a:gdLst>
                    <a:gd name="T0" fmla="*/ 85 w 85"/>
                    <a:gd name="T1" fmla="*/ 39 h 79"/>
                    <a:gd name="T2" fmla="*/ 0 w 85"/>
                    <a:gd name="T3" fmla="*/ 79 h 79"/>
                    <a:gd name="T4" fmla="*/ 26 w 85"/>
                    <a:gd name="T5" fmla="*/ 39 h 79"/>
                    <a:gd name="T6" fmla="*/ 0 w 85"/>
                    <a:gd name="T7" fmla="*/ 0 h 79"/>
                    <a:gd name="T8" fmla="*/ 85 w 85"/>
                    <a:gd name="T9" fmla="*/ 39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5"/>
                    <a:gd name="T16" fmla="*/ 0 h 79"/>
                    <a:gd name="T17" fmla="*/ 85 w 85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5" h="79">
                      <a:moveTo>
                        <a:pt x="85" y="39"/>
                      </a:moveTo>
                      <a:lnTo>
                        <a:pt x="0" y="79"/>
                      </a:lnTo>
                      <a:lnTo>
                        <a:pt x="26" y="39"/>
                      </a:lnTo>
                      <a:lnTo>
                        <a:pt x="0" y="0"/>
                      </a:lnTo>
                      <a:lnTo>
                        <a:pt x="85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56" name="Line 52">
                  <a:extLst>
                    <a:ext uri="{FF2B5EF4-FFF2-40B4-BE49-F238E27FC236}">
                      <a16:creationId xmlns:a16="http://schemas.microsoft.com/office/drawing/2014/main" id="{F799C269-715D-6A45-B1E5-0DB489A864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" y="2689"/>
                  <a:ext cx="209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544" name="Group 53">
                <a:extLst>
                  <a:ext uri="{FF2B5EF4-FFF2-40B4-BE49-F238E27FC236}">
                    <a16:creationId xmlns:a16="http://schemas.microsoft.com/office/drawing/2014/main" id="{7E2D328C-7C78-D747-93BF-6D692CBFCF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94" y="2643"/>
                <a:ext cx="269" cy="79"/>
                <a:chOff x="1594" y="2643"/>
                <a:chExt cx="269" cy="79"/>
              </a:xfrm>
            </p:grpSpPr>
            <p:sp>
              <p:nvSpPr>
                <p:cNvPr id="62553" name="Freeform 54">
                  <a:extLst>
                    <a:ext uri="{FF2B5EF4-FFF2-40B4-BE49-F238E27FC236}">
                      <a16:creationId xmlns:a16="http://schemas.microsoft.com/office/drawing/2014/main" id="{A40915B5-B18D-0B43-8E56-B23F2195A0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4" y="2643"/>
                  <a:ext cx="86" cy="79"/>
                </a:xfrm>
                <a:custGeom>
                  <a:avLst/>
                  <a:gdLst>
                    <a:gd name="T0" fmla="*/ 0 w 86"/>
                    <a:gd name="T1" fmla="*/ 40 h 79"/>
                    <a:gd name="T2" fmla="*/ 86 w 86"/>
                    <a:gd name="T3" fmla="*/ 0 h 79"/>
                    <a:gd name="T4" fmla="*/ 59 w 86"/>
                    <a:gd name="T5" fmla="*/ 40 h 79"/>
                    <a:gd name="T6" fmla="*/ 86 w 86"/>
                    <a:gd name="T7" fmla="*/ 79 h 79"/>
                    <a:gd name="T8" fmla="*/ 0 w 86"/>
                    <a:gd name="T9" fmla="*/ 40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"/>
                    <a:gd name="T16" fmla="*/ 0 h 79"/>
                    <a:gd name="T17" fmla="*/ 86 w 86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" h="79">
                      <a:moveTo>
                        <a:pt x="0" y="40"/>
                      </a:moveTo>
                      <a:lnTo>
                        <a:pt x="86" y="0"/>
                      </a:lnTo>
                      <a:lnTo>
                        <a:pt x="59" y="40"/>
                      </a:lnTo>
                      <a:lnTo>
                        <a:pt x="86" y="7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54" name="Line 55">
                  <a:extLst>
                    <a:ext uri="{FF2B5EF4-FFF2-40B4-BE49-F238E27FC236}">
                      <a16:creationId xmlns:a16="http://schemas.microsoft.com/office/drawing/2014/main" id="{CB3312FB-7EE6-1C42-B108-45194427DF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53" y="2683"/>
                  <a:ext cx="21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2545" name="Rectangle 96">
                <a:extLst>
                  <a:ext uri="{FF2B5EF4-FFF2-40B4-BE49-F238E27FC236}">
                    <a16:creationId xmlns:a16="http://schemas.microsoft.com/office/drawing/2014/main" id="{B90EDB9D-E11B-6442-A6A7-CF04958B4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8" y="2434"/>
                <a:ext cx="2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CC0000"/>
                    </a:solidFill>
                    <a:latin typeface="Arial" panose="020B0604020202020204" pitchFamily="34" charset="0"/>
                  </a:rPr>
                  <a:t>put 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62546" name="Rectangle 97">
                <a:extLst>
                  <a:ext uri="{FF2B5EF4-FFF2-40B4-BE49-F238E27FC236}">
                    <a16:creationId xmlns:a16="http://schemas.microsoft.com/office/drawing/2014/main" id="{0F22E02B-FB91-0A47-8092-9C7AC97B0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5" y="2572"/>
                <a:ext cx="42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CC0000"/>
                    </a:solidFill>
                    <a:latin typeface="Arial" panose="020B0604020202020204" pitchFamily="34" charset="0"/>
                  </a:rPr>
                  <a:t>surface 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62547" name="Rectangle 98">
                <a:extLst>
                  <a:ext uri="{FF2B5EF4-FFF2-40B4-BE49-F238E27FC236}">
                    <a16:creationId xmlns:a16="http://schemas.microsoft.com/office/drawing/2014/main" id="{47715335-6D91-7045-B126-5D89AA3DC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5" y="2709"/>
                <a:ext cx="22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CC0000"/>
                    </a:solidFill>
                    <a:latin typeface="Arial" panose="020B0604020202020204" pitchFamily="34" charset="0"/>
                  </a:rPr>
                  <a:t>into 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62548" name="Rectangle 99">
                <a:extLst>
                  <a:ext uri="{FF2B5EF4-FFF2-40B4-BE49-F238E27FC236}">
                    <a16:creationId xmlns:a16="http://schemas.microsoft.com/office/drawing/2014/main" id="{D1C20AFE-77FB-374C-87B1-D8C5EF7DB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847"/>
                <a:ext cx="68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CC0000"/>
                    </a:solidFill>
                    <a:latin typeface="Arial" panose="020B0604020202020204" pitchFamily="34" charset="0"/>
                  </a:rPr>
                  <a:t>compression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62549" name="Group 103">
                <a:extLst>
                  <a:ext uri="{FF2B5EF4-FFF2-40B4-BE49-F238E27FC236}">
                    <a16:creationId xmlns:a16="http://schemas.microsoft.com/office/drawing/2014/main" id="{4E84C90A-18C0-F945-9D02-E718A742B3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0" y="2729"/>
                <a:ext cx="544" cy="209"/>
                <a:chOff x="1640" y="2729"/>
                <a:chExt cx="544" cy="209"/>
              </a:xfrm>
            </p:grpSpPr>
            <p:sp>
              <p:nvSpPr>
                <p:cNvPr id="62551" name="Freeform 104">
                  <a:extLst>
                    <a:ext uri="{FF2B5EF4-FFF2-40B4-BE49-F238E27FC236}">
                      <a16:creationId xmlns:a16="http://schemas.microsoft.com/office/drawing/2014/main" id="{89EC668C-ED07-E444-B52F-6E9769BBF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2729"/>
                  <a:ext cx="92" cy="72"/>
                </a:xfrm>
                <a:custGeom>
                  <a:avLst/>
                  <a:gdLst>
                    <a:gd name="T0" fmla="*/ 0 w 92"/>
                    <a:gd name="T1" fmla="*/ 6 h 72"/>
                    <a:gd name="T2" fmla="*/ 92 w 92"/>
                    <a:gd name="T3" fmla="*/ 0 h 72"/>
                    <a:gd name="T4" fmla="*/ 53 w 92"/>
                    <a:gd name="T5" fmla="*/ 26 h 72"/>
                    <a:gd name="T6" fmla="*/ 66 w 92"/>
                    <a:gd name="T7" fmla="*/ 72 h 72"/>
                    <a:gd name="T8" fmla="*/ 0 w 92"/>
                    <a:gd name="T9" fmla="*/ 6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2"/>
                    <a:gd name="T16" fmla="*/ 0 h 72"/>
                    <a:gd name="T17" fmla="*/ 92 w 92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2" h="72">
                      <a:moveTo>
                        <a:pt x="0" y="6"/>
                      </a:moveTo>
                      <a:lnTo>
                        <a:pt x="92" y="0"/>
                      </a:lnTo>
                      <a:lnTo>
                        <a:pt x="53" y="26"/>
                      </a:lnTo>
                      <a:lnTo>
                        <a:pt x="66" y="7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 w="11113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52" name="Line 105">
                  <a:extLst>
                    <a:ext uri="{FF2B5EF4-FFF2-40B4-BE49-F238E27FC236}">
                      <a16:creationId xmlns:a16="http://schemas.microsoft.com/office/drawing/2014/main" id="{0C8DE69A-DF7A-B747-9397-1AD896C9FA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93" y="2755"/>
                  <a:ext cx="491" cy="183"/>
                </a:xfrm>
                <a:prstGeom prst="line">
                  <a:avLst/>
                </a:prstGeom>
                <a:noFill/>
                <a:ln w="20638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2550" name="Rectangle 106">
                <a:extLst>
                  <a:ext uri="{FF2B5EF4-FFF2-40B4-BE49-F238E27FC236}">
                    <a16:creationId xmlns:a16="http://schemas.microsoft.com/office/drawing/2014/main" id="{38FD526A-6AB1-2341-B415-88D21E96C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2" y="2237"/>
                <a:ext cx="22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FF0000"/>
                    </a:solidFill>
                    <a:latin typeface="Arial" panose="020B0604020202020204" pitchFamily="34" charset="0"/>
                  </a:rPr>
                  <a:t>shot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4" name="Group 123">
            <a:extLst>
              <a:ext uri="{FF2B5EF4-FFF2-40B4-BE49-F238E27FC236}">
                <a16:creationId xmlns:a16="http://schemas.microsoft.com/office/drawing/2014/main" id="{C61C1CCD-A525-CA49-826C-4332DAD6FA1A}"/>
              </a:ext>
            </a:extLst>
          </p:cNvPr>
          <p:cNvGrpSpPr>
            <a:grpSpLocks/>
          </p:cNvGrpSpPr>
          <p:nvPr/>
        </p:nvGrpSpPr>
        <p:grpSpPr bwMode="auto">
          <a:xfrm>
            <a:off x="4533900" y="3284538"/>
            <a:ext cx="3033713" cy="1755775"/>
            <a:chOff x="2856" y="2069"/>
            <a:chExt cx="1911" cy="1106"/>
          </a:xfrm>
        </p:grpSpPr>
        <p:sp>
          <p:nvSpPr>
            <p:cNvPr id="62484" name="Rectangle 33">
              <a:extLst>
                <a:ext uri="{FF2B5EF4-FFF2-40B4-BE49-F238E27FC236}">
                  <a16:creationId xmlns:a16="http://schemas.microsoft.com/office/drawing/2014/main" id="{7A1DEEDC-B5F0-5042-BC05-F10DF4FE7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069"/>
              <a:ext cx="163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--Method 2:  carburizing</a:t>
              </a:r>
            </a:p>
          </p:txBody>
        </p:sp>
        <p:grpSp>
          <p:nvGrpSpPr>
            <p:cNvPr id="62485" name="Group 121">
              <a:extLst>
                <a:ext uri="{FF2B5EF4-FFF2-40B4-BE49-F238E27FC236}">
                  <a16:creationId xmlns:a16="http://schemas.microsoft.com/office/drawing/2014/main" id="{CCE6CA57-302B-FB4A-AABE-23DF564B74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6" y="2362"/>
              <a:ext cx="1911" cy="813"/>
              <a:chOff x="2856" y="2362"/>
              <a:chExt cx="1911" cy="813"/>
            </a:xfrm>
          </p:grpSpPr>
          <p:sp>
            <p:nvSpPr>
              <p:cNvPr id="62486" name="Line 56">
                <a:extLst>
                  <a:ext uri="{FF2B5EF4-FFF2-40B4-BE49-F238E27FC236}">
                    <a16:creationId xmlns:a16="http://schemas.microsoft.com/office/drawing/2014/main" id="{CDF0E656-05D5-6349-AA33-AB6409DAEC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9" y="2486"/>
                <a:ext cx="1809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7" name="Line 57">
                <a:extLst>
                  <a:ext uri="{FF2B5EF4-FFF2-40B4-BE49-F238E27FC236}">
                    <a16:creationId xmlns:a16="http://schemas.microsoft.com/office/drawing/2014/main" id="{28736FA0-EB12-5445-8323-5FF02B047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9" y="2492"/>
                <a:ext cx="1809" cy="1"/>
              </a:xfrm>
              <a:prstGeom prst="line">
                <a:avLst/>
              </a:prstGeom>
              <a:noFill/>
              <a:ln w="20638">
                <a:solidFill>
                  <a:srgbClr val="09090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8" name="Line 58">
                <a:extLst>
                  <a:ext uri="{FF2B5EF4-FFF2-40B4-BE49-F238E27FC236}">
                    <a16:creationId xmlns:a16="http://schemas.microsoft.com/office/drawing/2014/main" id="{BCEF9D7B-2A49-2F42-9829-DF27B8D96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9" y="2499"/>
                <a:ext cx="1809" cy="1"/>
              </a:xfrm>
              <a:prstGeom prst="line">
                <a:avLst/>
              </a:prstGeom>
              <a:noFill/>
              <a:ln w="20638">
                <a:solidFill>
                  <a:srgbClr val="12121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89" name="Line 59">
                <a:extLst>
                  <a:ext uri="{FF2B5EF4-FFF2-40B4-BE49-F238E27FC236}">
                    <a16:creationId xmlns:a16="http://schemas.microsoft.com/office/drawing/2014/main" id="{61660C6D-4DB7-EB40-8A46-830B8BAB63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9" y="2506"/>
                <a:ext cx="1809" cy="1"/>
              </a:xfrm>
              <a:prstGeom prst="line">
                <a:avLst/>
              </a:prstGeom>
              <a:noFill/>
              <a:ln w="20638">
                <a:solidFill>
                  <a:srgbClr val="1B1B1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0" name="Line 60">
                <a:extLst>
                  <a:ext uri="{FF2B5EF4-FFF2-40B4-BE49-F238E27FC236}">
                    <a16:creationId xmlns:a16="http://schemas.microsoft.com/office/drawing/2014/main" id="{DD2474DA-A5E8-A44D-8C6D-D07E4866CF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9" y="2512"/>
                <a:ext cx="1809" cy="1"/>
              </a:xfrm>
              <a:prstGeom prst="line">
                <a:avLst/>
              </a:prstGeom>
              <a:noFill/>
              <a:ln w="20638">
                <a:solidFill>
                  <a:srgbClr val="24242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1" name="Line 61">
                <a:extLst>
                  <a:ext uri="{FF2B5EF4-FFF2-40B4-BE49-F238E27FC236}">
                    <a16:creationId xmlns:a16="http://schemas.microsoft.com/office/drawing/2014/main" id="{BE8910D2-F90A-BD4E-A268-E708C81E9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19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2D2D2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2" name="Line 62">
                <a:extLst>
                  <a:ext uri="{FF2B5EF4-FFF2-40B4-BE49-F238E27FC236}">
                    <a16:creationId xmlns:a16="http://schemas.microsoft.com/office/drawing/2014/main" id="{259B22BB-EBC7-0041-A4A4-BCBBD91BDD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25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36363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3" name="Line 63">
                <a:extLst>
                  <a:ext uri="{FF2B5EF4-FFF2-40B4-BE49-F238E27FC236}">
                    <a16:creationId xmlns:a16="http://schemas.microsoft.com/office/drawing/2014/main" id="{F02B6470-0AF9-F847-A160-AD6833424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32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4040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4" name="Line 64">
                <a:extLst>
                  <a:ext uri="{FF2B5EF4-FFF2-40B4-BE49-F238E27FC236}">
                    <a16:creationId xmlns:a16="http://schemas.microsoft.com/office/drawing/2014/main" id="{49812B77-ED06-564F-BC8B-DD612DD4B8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38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49494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5" name="Line 65">
                <a:extLst>
                  <a:ext uri="{FF2B5EF4-FFF2-40B4-BE49-F238E27FC236}">
                    <a16:creationId xmlns:a16="http://schemas.microsoft.com/office/drawing/2014/main" id="{08A57619-5F79-DF40-A384-FC7905578F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45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52525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6" name="Line 66">
                <a:extLst>
                  <a:ext uri="{FF2B5EF4-FFF2-40B4-BE49-F238E27FC236}">
                    <a16:creationId xmlns:a16="http://schemas.microsoft.com/office/drawing/2014/main" id="{AEE1455C-F615-8849-B748-3517FBF22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51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5B5B5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7" name="Line 67">
                <a:extLst>
                  <a:ext uri="{FF2B5EF4-FFF2-40B4-BE49-F238E27FC236}">
                    <a16:creationId xmlns:a16="http://schemas.microsoft.com/office/drawing/2014/main" id="{750AF280-F504-CA49-80B4-033EF2AB6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58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6464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8" name="Line 68">
                <a:extLst>
                  <a:ext uri="{FF2B5EF4-FFF2-40B4-BE49-F238E27FC236}">
                    <a16:creationId xmlns:a16="http://schemas.microsoft.com/office/drawing/2014/main" id="{C6D5E392-F133-6442-B10E-C0BC6E0DA3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65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6D6D6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99" name="Line 69">
                <a:extLst>
                  <a:ext uri="{FF2B5EF4-FFF2-40B4-BE49-F238E27FC236}">
                    <a16:creationId xmlns:a16="http://schemas.microsoft.com/office/drawing/2014/main" id="{69F4CEE2-A9A3-BE4E-8943-5BCD31F5D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71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76767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0" name="Line 70">
                <a:extLst>
                  <a:ext uri="{FF2B5EF4-FFF2-40B4-BE49-F238E27FC236}">
                    <a16:creationId xmlns:a16="http://schemas.microsoft.com/office/drawing/2014/main" id="{A9BE0790-36BB-1F45-8FD1-1F5DFF9B4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78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1" name="Line 71">
                <a:extLst>
                  <a:ext uri="{FF2B5EF4-FFF2-40B4-BE49-F238E27FC236}">
                    <a16:creationId xmlns:a16="http://schemas.microsoft.com/office/drawing/2014/main" id="{B7908B26-158E-EF48-85F5-6F1883A6D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78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89898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2" name="Line 72">
                <a:extLst>
                  <a:ext uri="{FF2B5EF4-FFF2-40B4-BE49-F238E27FC236}">
                    <a16:creationId xmlns:a16="http://schemas.microsoft.com/office/drawing/2014/main" id="{CC23E951-F857-824D-94A8-AB29CA680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84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92929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3" name="Line 73">
                <a:extLst>
                  <a:ext uri="{FF2B5EF4-FFF2-40B4-BE49-F238E27FC236}">
                    <a16:creationId xmlns:a16="http://schemas.microsoft.com/office/drawing/2014/main" id="{B9972D29-989C-084C-B3B4-34FA60644D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91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9B9B9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4" name="Line 74">
                <a:extLst>
                  <a:ext uri="{FF2B5EF4-FFF2-40B4-BE49-F238E27FC236}">
                    <a16:creationId xmlns:a16="http://schemas.microsoft.com/office/drawing/2014/main" id="{E1D8641A-2B0C-7D45-9D95-6F3ECF00F8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597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A4A4A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5" name="Line 75">
                <a:extLst>
                  <a:ext uri="{FF2B5EF4-FFF2-40B4-BE49-F238E27FC236}">
                    <a16:creationId xmlns:a16="http://schemas.microsoft.com/office/drawing/2014/main" id="{D9B1D6ED-FE30-5943-9B96-CB63A88B5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604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ADADA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6" name="Line 76">
                <a:extLst>
                  <a:ext uri="{FF2B5EF4-FFF2-40B4-BE49-F238E27FC236}">
                    <a16:creationId xmlns:a16="http://schemas.microsoft.com/office/drawing/2014/main" id="{74815B5B-6B70-D240-AF92-6120AC5B14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610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B6B6B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7" name="Line 77">
                <a:extLst>
                  <a:ext uri="{FF2B5EF4-FFF2-40B4-BE49-F238E27FC236}">
                    <a16:creationId xmlns:a16="http://schemas.microsoft.com/office/drawing/2014/main" id="{C46AFD38-D9B0-664D-9DE4-5CAA5502BB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617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BFBFB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8" name="Line 78">
                <a:extLst>
                  <a:ext uri="{FF2B5EF4-FFF2-40B4-BE49-F238E27FC236}">
                    <a16:creationId xmlns:a16="http://schemas.microsoft.com/office/drawing/2014/main" id="{AE09596B-17C5-4E48-90D3-C1376C895B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624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C9C9C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09" name="Line 79">
                <a:extLst>
                  <a:ext uri="{FF2B5EF4-FFF2-40B4-BE49-F238E27FC236}">
                    <a16:creationId xmlns:a16="http://schemas.microsoft.com/office/drawing/2014/main" id="{616C06B7-D855-FE47-B9B6-4BD347852A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630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D2D2D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10" name="Line 80">
                <a:extLst>
                  <a:ext uri="{FF2B5EF4-FFF2-40B4-BE49-F238E27FC236}">
                    <a16:creationId xmlns:a16="http://schemas.microsoft.com/office/drawing/2014/main" id="{ED94D96F-8034-E046-A656-74A95C5D7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637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DBDBDB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11" name="Line 81">
                <a:extLst>
                  <a:ext uri="{FF2B5EF4-FFF2-40B4-BE49-F238E27FC236}">
                    <a16:creationId xmlns:a16="http://schemas.microsoft.com/office/drawing/2014/main" id="{8CC00E86-7BC5-964D-93B1-DF5B4F2F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45" y="2643"/>
                <a:ext cx="1750" cy="1"/>
              </a:xfrm>
              <a:prstGeom prst="line">
                <a:avLst/>
              </a:prstGeom>
              <a:noFill/>
              <a:ln w="20638">
                <a:solidFill>
                  <a:srgbClr val="E4E4E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12" name="Line 82">
                <a:extLst>
                  <a:ext uri="{FF2B5EF4-FFF2-40B4-BE49-F238E27FC236}">
                    <a16:creationId xmlns:a16="http://schemas.microsoft.com/office/drawing/2014/main" id="{8F6BC0B2-50E4-DF43-8A92-D4BA2AC56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9" y="2650"/>
                <a:ext cx="1809" cy="1"/>
              </a:xfrm>
              <a:prstGeom prst="line">
                <a:avLst/>
              </a:prstGeom>
              <a:noFill/>
              <a:ln w="20638">
                <a:solidFill>
                  <a:srgbClr val="EDEDE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13" name="Line 83">
                <a:extLst>
                  <a:ext uri="{FF2B5EF4-FFF2-40B4-BE49-F238E27FC236}">
                    <a16:creationId xmlns:a16="http://schemas.microsoft.com/office/drawing/2014/main" id="{FC889C7D-53F6-D94B-858C-EF5E9274E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9" y="2656"/>
                <a:ext cx="1809" cy="1"/>
              </a:xfrm>
              <a:prstGeom prst="line">
                <a:avLst/>
              </a:prstGeom>
              <a:noFill/>
              <a:ln w="20638">
                <a:solidFill>
                  <a:srgbClr val="F6F6F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14" name="Line 84">
                <a:extLst>
                  <a:ext uri="{FF2B5EF4-FFF2-40B4-BE49-F238E27FC236}">
                    <a16:creationId xmlns:a16="http://schemas.microsoft.com/office/drawing/2014/main" id="{E022EF03-5593-A347-BE4B-A5584623E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9" y="2663"/>
                <a:ext cx="1809" cy="1"/>
              </a:xfrm>
              <a:prstGeom prst="line">
                <a:avLst/>
              </a:prstGeom>
              <a:noFill/>
              <a:ln w="20638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15" name="Line 85">
                <a:extLst>
                  <a:ext uri="{FF2B5EF4-FFF2-40B4-BE49-F238E27FC236}">
                    <a16:creationId xmlns:a16="http://schemas.microsoft.com/office/drawing/2014/main" id="{2C36A6AD-79FD-634F-9F18-D1F56C5BB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9" y="2669"/>
                <a:ext cx="1809" cy="1"/>
              </a:xfrm>
              <a:prstGeom prst="line">
                <a:avLst/>
              </a:prstGeom>
              <a:noFill/>
              <a:ln w="20638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16" name="Line 86">
                <a:extLst>
                  <a:ext uri="{FF2B5EF4-FFF2-40B4-BE49-F238E27FC236}">
                    <a16:creationId xmlns:a16="http://schemas.microsoft.com/office/drawing/2014/main" id="{8F1929EC-1F8D-C24E-9FA7-6D289DC31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19" y="2676"/>
                <a:ext cx="1809" cy="1"/>
              </a:xfrm>
              <a:prstGeom prst="line">
                <a:avLst/>
              </a:prstGeom>
              <a:noFill/>
              <a:ln w="20638">
                <a:solidFill>
                  <a:srgbClr val="F6F6F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17" name="AutoShape 87" descr="10%">
                <a:extLst>
                  <a:ext uri="{FF2B5EF4-FFF2-40B4-BE49-F238E27FC236}">
                    <a16:creationId xmlns:a16="http://schemas.microsoft.com/office/drawing/2014/main" id="{D0EE71E7-0865-F443-B551-C4C24576E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" y="2374"/>
                <a:ext cx="1750" cy="125"/>
              </a:xfrm>
              <a:prstGeom prst="roundRect">
                <a:avLst>
                  <a:gd name="adj" fmla="val 47370"/>
                </a:avLst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518" name="Rectangle 88">
                <a:extLst>
                  <a:ext uri="{FF2B5EF4-FFF2-40B4-BE49-F238E27FC236}">
                    <a16:creationId xmlns:a16="http://schemas.microsoft.com/office/drawing/2014/main" id="{D6468C9B-6A47-4F48-9F66-E495A6E98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362"/>
                <a:ext cx="54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500">
                    <a:solidFill>
                      <a:srgbClr val="CC0000"/>
                    </a:solidFill>
                    <a:latin typeface="Arial" panose="020B0604020202020204" pitchFamily="34" charset="0"/>
                  </a:rPr>
                  <a:t>C-rich gas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62519" name="Rectangle 89">
                <a:extLst>
                  <a:ext uri="{FF2B5EF4-FFF2-40B4-BE49-F238E27FC236}">
                    <a16:creationId xmlns:a16="http://schemas.microsoft.com/office/drawing/2014/main" id="{8F2CCC6D-3946-014B-8125-02AB4923F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3" y="2584"/>
                <a:ext cx="322" cy="93"/>
              </a:xfrm>
              <a:prstGeom prst="rect">
                <a:avLst/>
              </a:prstGeom>
              <a:noFill/>
              <a:ln w="20638">
                <a:solidFill>
                  <a:srgbClr val="CC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62520" name="Group 90">
                <a:extLst>
                  <a:ext uri="{FF2B5EF4-FFF2-40B4-BE49-F238E27FC236}">
                    <a16:creationId xmlns:a16="http://schemas.microsoft.com/office/drawing/2014/main" id="{2C8FDBC5-B5E9-AD47-BD18-E264754585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32" y="2597"/>
                <a:ext cx="275" cy="79"/>
                <a:chOff x="3332" y="2597"/>
                <a:chExt cx="275" cy="79"/>
              </a:xfrm>
            </p:grpSpPr>
            <p:sp>
              <p:nvSpPr>
                <p:cNvPr id="62530" name="Freeform 91">
                  <a:extLst>
                    <a:ext uri="{FF2B5EF4-FFF2-40B4-BE49-F238E27FC236}">
                      <a16:creationId xmlns:a16="http://schemas.microsoft.com/office/drawing/2014/main" id="{AD2E0675-63BF-3347-922E-C10FD784F1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" y="2597"/>
                  <a:ext cx="85" cy="79"/>
                </a:xfrm>
                <a:custGeom>
                  <a:avLst/>
                  <a:gdLst>
                    <a:gd name="T0" fmla="*/ 85 w 85"/>
                    <a:gd name="T1" fmla="*/ 40 h 79"/>
                    <a:gd name="T2" fmla="*/ 0 w 85"/>
                    <a:gd name="T3" fmla="*/ 79 h 79"/>
                    <a:gd name="T4" fmla="*/ 26 w 85"/>
                    <a:gd name="T5" fmla="*/ 40 h 79"/>
                    <a:gd name="T6" fmla="*/ 0 w 85"/>
                    <a:gd name="T7" fmla="*/ 0 h 79"/>
                    <a:gd name="T8" fmla="*/ 85 w 85"/>
                    <a:gd name="T9" fmla="*/ 40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5"/>
                    <a:gd name="T16" fmla="*/ 0 h 79"/>
                    <a:gd name="T17" fmla="*/ 85 w 85"/>
                    <a:gd name="T18" fmla="*/ 79 h 7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5" h="79">
                      <a:moveTo>
                        <a:pt x="85" y="40"/>
                      </a:moveTo>
                      <a:lnTo>
                        <a:pt x="0" y="79"/>
                      </a:lnTo>
                      <a:lnTo>
                        <a:pt x="26" y="40"/>
                      </a:lnTo>
                      <a:lnTo>
                        <a:pt x="0" y="0"/>
                      </a:lnTo>
                      <a:lnTo>
                        <a:pt x="85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31" name="Line 92">
                  <a:extLst>
                    <a:ext uri="{FF2B5EF4-FFF2-40B4-BE49-F238E27FC236}">
                      <a16:creationId xmlns:a16="http://schemas.microsoft.com/office/drawing/2014/main" id="{D8CB0B44-9AAF-2C47-A6BD-C1AC242DC0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2" y="2637"/>
                  <a:ext cx="216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521" name="Group 93">
                <a:extLst>
                  <a:ext uri="{FF2B5EF4-FFF2-40B4-BE49-F238E27FC236}">
                    <a16:creationId xmlns:a16="http://schemas.microsoft.com/office/drawing/2014/main" id="{BDCE233B-1585-A447-9BC3-2241911430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8" y="2591"/>
                <a:ext cx="269" cy="78"/>
                <a:chOff x="3948" y="2591"/>
                <a:chExt cx="269" cy="78"/>
              </a:xfrm>
            </p:grpSpPr>
            <p:sp>
              <p:nvSpPr>
                <p:cNvPr id="62528" name="Freeform 94">
                  <a:extLst>
                    <a:ext uri="{FF2B5EF4-FFF2-40B4-BE49-F238E27FC236}">
                      <a16:creationId xmlns:a16="http://schemas.microsoft.com/office/drawing/2014/main" id="{187C4E86-FAB4-6D4D-A00C-75BBA05EB0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8" y="2591"/>
                  <a:ext cx="85" cy="78"/>
                </a:xfrm>
                <a:custGeom>
                  <a:avLst/>
                  <a:gdLst>
                    <a:gd name="T0" fmla="*/ 0 w 85"/>
                    <a:gd name="T1" fmla="*/ 39 h 78"/>
                    <a:gd name="T2" fmla="*/ 85 w 85"/>
                    <a:gd name="T3" fmla="*/ 0 h 78"/>
                    <a:gd name="T4" fmla="*/ 59 w 85"/>
                    <a:gd name="T5" fmla="*/ 39 h 78"/>
                    <a:gd name="T6" fmla="*/ 85 w 85"/>
                    <a:gd name="T7" fmla="*/ 78 h 78"/>
                    <a:gd name="T8" fmla="*/ 0 w 85"/>
                    <a:gd name="T9" fmla="*/ 39 h 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5"/>
                    <a:gd name="T16" fmla="*/ 0 h 78"/>
                    <a:gd name="T17" fmla="*/ 85 w 85"/>
                    <a:gd name="T18" fmla="*/ 78 h 7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5" h="78">
                      <a:moveTo>
                        <a:pt x="0" y="39"/>
                      </a:moveTo>
                      <a:lnTo>
                        <a:pt x="85" y="0"/>
                      </a:lnTo>
                      <a:lnTo>
                        <a:pt x="59" y="39"/>
                      </a:lnTo>
                      <a:lnTo>
                        <a:pt x="85" y="78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29" name="Line 95">
                  <a:extLst>
                    <a:ext uri="{FF2B5EF4-FFF2-40B4-BE49-F238E27FC236}">
                      <a16:creationId xmlns:a16="http://schemas.microsoft.com/office/drawing/2014/main" id="{6B2E9F46-D6CA-8F41-98C5-9626681892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07" y="2630"/>
                  <a:ext cx="21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2522" name="Group 100">
                <a:extLst>
                  <a:ext uri="{FF2B5EF4-FFF2-40B4-BE49-F238E27FC236}">
                    <a16:creationId xmlns:a16="http://schemas.microsoft.com/office/drawing/2014/main" id="{B953A592-29CF-194F-AE1B-889932A56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04" y="2729"/>
                <a:ext cx="537" cy="209"/>
                <a:chOff x="3004" y="2729"/>
                <a:chExt cx="537" cy="209"/>
              </a:xfrm>
            </p:grpSpPr>
            <p:sp>
              <p:nvSpPr>
                <p:cNvPr id="62526" name="Freeform 101">
                  <a:extLst>
                    <a:ext uri="{FF2B5EF4-FFF2-40B4-BE49-F238E27FC236}">
                      <a16:creationId xmlns:a16="http://schemas.microsoft.com/office/drawing/2014/main" id="{072B6C1F-0F35-6846-A1A5-B65D168E91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0" y="2729"/>
                  <a:ext cx="91" cy="72"/>
                </a:xfrm>
                <a:custGeom>
                  <a:avLst/>
                  <a:gdLst>
                    <a:gd name="T0" fmla="*/ 91 w 91"/>
                    <a:gd name="T1" fmla="*/ 6 h 72"/>
                    <a:gd name="T2" fmla="*/ 26 w 91"/>
                    <a:gd name="T3" fmla="*/ 72 h 72"/>
                    <a:gd name="T4" fmla="*/ 39 w 91"/>
                    <a:gd name="T5" fmla="*/ 26 h 72"/>
                    <a:gd name="T6" fmla="*/ 0 w 91"/>
                    <a:gd name="T7" fmla="*/ 0 h 72"/>
                    <a:gd name="T8" fmla="*/ 91 w 91"/>
                    <a:gd name="T9" fmla="*/ 6 h 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1"/>
                    <a:gd name="T16" fmla="*/ 0 h 72"/>
                    <a:gd name="T17" fmla="*/ 91 w 91"/>
                    <a:gd name="T18" fmla="*/ 72 h 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1" h="72">
                      <a:moveTo>
                        <a:pt x="91" y="6"/>
                      </a:moveTo>
                      <a:lnTo>
                        <a:pt x="26" y="72"/>
                      </a:lnTo>
                      <a:lnTo>
                        <a:pt x="39" y="26"/>
                      </a:lnTo>
                      <a:lnTo>
                        <a:pt x="0" y="0"/>
                      </a:lnTo>
                      <a:lnTo>
                        <a:pt x="91" y="6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 w="11113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527" name="Line 102">
                  <a:extLst>
                    <a:ext uri="{FF2B5EF4-FFF2-40B4-BE49-F238E27FC236}">
                      <a16:creationId xmlns:a16="http://schemas.microsoft.com/office/drawing/2014/main" id="{6FA96C6B-F131-5646-9FA9-DBA7C09FE0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004" y="2755"/>
                  <a:ext cx="485" cy="183"/>
                </a:xfrm>
                <a:prstGeom prst="line">
                  <a:avLst/>
                </a:prstGeom>
                <a:noFill/>
                <a:ln w="20638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2523" name="Freeform 107">
                <a:extLst>
                  <a:ext uri="{FF2B5EF4-FFF2-40B4-BE49-F238E27FC236}">
                    <a16:creationId xmlns:a16="http://schemas.microsoft.com/office/drawing/2014/main" id="{9BFB7349-A631-3340-AA9F-E46D59781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" y="2422"/>
                <a:ext cx="142" cy="146"/>
              </a:xfrm>
              <a:custGeom>
                <a:avLst/>
                <a:gdLst>
                  <a:gd name="T0" fmla="*/ 79 w 142"/>
                  <a:gd name="T1" fmla="*/ 146 h 146"/>
                  <a:gd name="T2" fmla="*/ 55 w 142"/>
                  <a:gd name="T3" fmla="*/ 98 h 146"/>
                  <a:gd name="T4" fmla="*/ 27 w 142"/>
                  <a:gd name="T5" fmla="*/ 82 h 146"/>
                  <a:gd name="T6" fmla="*/ 47 w 142"/>
                  <a:gd name="T7" fmla="*/ 46 h 146"/>
                  <a:gd name="T8" fmla="*/ 131 w 142"/>
                  <a:gd name="T9" fmla="*/ 38 h 146"/>
                  <a:gd name="T10" fmla="*/ 127 w 142"/>
                  <a:gd name="T11" fmla="*/ 74 h 146"/>
                  <a:gd name="T12" fmla="*/ 115 w 142"/>
                  <a:gd name="T13" fmla="*/ 110 h 146"/>
                  <a:gd name="T14" fmla="*/ 79 w 142"/>
                  <a:gd name="T15" fmla="*/ 126 h 146"/>
                  <a:gd name="T16" fmla="*/ 79 w 142"/>
                  <a:gd name="T17" fmla="*/ 146 h 14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2"/>
                  <a:gd name="T28" fmla="*/ 0 h 146"/>
                  <a:gd name="T29" fmla="*/ 142 w 142"/>
                  <a:gd name="T30" fmla="*/ 146 h 14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2" h="146">
                    <a:moveTo>
                      <a:pt x="79" y="146"/>
                    </a:moveTo>
                    <a:lnTo>
                      <a:pt x="55" y="98"/>
                    </a:lnTo>
                    <a:lnTo>
                      <a:pt x="27" y="82"/>
                    </a:lnTo>
                    <a:cubicBezTo>
                      <a:pt x="0" y="73"/>
                      <a:pt x="35" y="50"/>
                      <a:pt x="47" y="46"/>
                    </a:cubicBezTo>
                    <a:cubicBezTo>
                      <a:pt x="58" y="14"/>
                      <a:pt x="58" y="0"/>
                      <a:pt x="131" y="38"/>
                    </a:cubicBezTo>
                    <a:cubicBezTo>
                      <a:pt x="142" y="44"/>
                      <a:pt x="129" y="62"/>
                      <a:pt x="127" y="74"/>
                    </a:cubicBezTo>
                    <a:cubicBezTo>
                      <a:pt x="125" y="86"/>
                      <a:pt x="119" y="98"/>
                      <a:pt x="115" y="110"/>
                    </a:cubicBezTo>
                    <a:cubicBezTo>
                      <a:pt x="112" y="118"/>
                      <a:pt x="79" y="124"/>
                      <a:pt x="79" y="126"/>
                    </a:cubicBezTo>
                    <a:cubicBezTo>
                      <a:pt x="79" y="133"/>
                      <a:pt x="79" y="139"/>
                      <a:pt x="79" y="1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524" name="Freeform 108">
                <a:extLst>
                  <a:ext uri="{FF2B5EF4-FFF2-40B4-BE49-F238E27FC236}">
                    <a16:creationId xmlns:a16="http://schemas.microsoft.com/office/drawing/2014/main" id="{9285DF0E-5FAE-6647-9FF1-4D32889E9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6" y="2456"/>
                <a:ext cx="132" cy="97"/>
              </a:xfrm>
              <a:custGeom>
                <a:avLst/>
                <a:gdLst>
                  <a:gd name="T0" fmla="*/ 80 w 132"/>
                  <a:gd name="T1" fmla="*/ 92 h 97"/>
                  <a:gd name="T2" fmla="*/ 96 w 132"/>
                  <a:gd name="T3" fmla="*/ 76 h 97"/>
                  <a:gd name="T4" fmla="*/ 100 w 132"/>
                  <a:gd name="T5" fmla="*/ 64 h 97"/>
                  <a:gd name="T6" fmla="*/ 132 w 132"/>
                  <a:gd name="T7" fmla="*/ 56 h 97"/>
                  <a:gd name="T8" fmla="*/ 96 w 132"/>
                  <a:gd name="T9" fmla="*/ 36 h 97"/>
                  <a:gd name="T10" fmla="*/ 80 w 132"/>
                  <a:gd name="T11" fmla="*/ 0 h 97"/>
                  <a:gd name="T12" fmla="*/ 28 w 132"/>
                  <a:gd name="T13" fmla="*/ 4 h 97"/>
                  <a:gd name="T14" fmla="*/ 0 w 132"/>
                  <a:gd name="T15" fmla="*/ 36 h 97"/>
                  <a:gd name="T16" fmla="*/ 80 w 132"/>
                  <a:gd name="T17" fmla="*/ 92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32"/>
                  <a:gd name="T28" fmla="*/ 0 h 97"/>
                  <a:gd name="T29" fmla="*/ 132 w 132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32" h="97">
                    <a:moveTo>
                      <a:pt x="80" y="92"/>
                    </a:moveTo>
                    <a:cubicBezTo>
                      <a:pt x="91" y="60"/>
                      <a:pt x="75" y="97"/>
                      <a:pt x="96" y="76"/>
                    </a:cubicBezTo>
                    <a:cubicBezTo>
                      <a:pt x="99" y="73"/>
                      <a:pt x="97" y="67"/>
                      <a:pt x="100" y="64"/>
                    </a:cubicBezTo>
                    <a:cubicBezTo>
                      <a:pt x="108" y="56"/>
                      <a:pt x="121" y="58"/>
                      <a:pt x="132" y="56"/>
                    </a:cubicBezTo>
                    <a:cubicBezTo>
                      <a:pt x="120" y="48"/>
                      <a:pt x="108" y="44"/>
                      <a:pt x="96" y="36"/>
                    </a:cubicBezTo>
                    <a:cubicBezTo>
                      <a:pt x="92" y="23"/>
                      <a:pt x="84" y="13"/>
                      <a:pt x="80" y="0"/>
                    </a:cubicBezTo>
                    <a:cubicBezTo>
                      <a:pt x="63" y="1"/>
                      <a:pt x="45" y="1"/>
                      <a:pt x="28" y="4"/>
                    </a:cubicBezTo>
                    <a:cubicBezTo>
                      <a:pt x="14" y="7"/>
                      <a:pt x="0" y="36"/>
                      <a:pt x="0" y="36"/>
                    </a:cubicBezTo>
                    <a:cubicBezTo>
                      <a:pt x="9" y="88"/>
                      <a:pt x="36" y="92"/>
                      <a:pt x="8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525" name="AutoShape 109">
                <a:extLst>
                  <a:ext uri="{FF2B5EF4-FFF2-40B4-BE49-F238E27FC236}">
                    <a16:creationId xmlns:a16="http://schemas.microsoft.com/office/drawing/2014/main" id="{231EE88D-5C84-5443-9F32-C0965E044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" y="2512"/>
                <a:ext cx="1745" cy="663"/>
              </a:xfrm>
              <a:prstGeom prst="roundRect">
                <a:avLst>
                  <a:gd name="adj" fmla="val 8736"/>
                </a:avLst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grpSp>
        <p:nvGrpSpPr>
          <p:cNvPr id="19" name="Group 124">
            <a:extLst>
              <a:ext uri="{FF2B5EF4-FFF2-40B4-BE49-F238E27FC236}">
                <a16:creationId xmlns:a16="http://schemas.microsoft.com/office/drawing/2014/main" id="{A7E2CA7F-F6E5-9C40-98F1-B249C7D8CE20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5257800"/>
            <a:ext cx="7772400" cy="1343025"/>
            <a:chOff x="336" y="3312"/>
            <a:chExt cx="4896" cy="846"/>
          </a:xfrm>
        </p:grpSpPr>
        <p:sp>
          <p:nvSpPr>
            <p:cNvPr id="62474" name="Rectangle 110">
              <a:extLst>
                <a:ext uri="{FF2B5EF4-FFF2-40B4-BE49-F238E27FC236}">
                  <a16:creationId xmlns:a16="http://schemas.microsoft.com/office/drawing/2014/main" id="{1D25C941-CAEE-5F42-9A2B-AB6CD2E26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312"/>
              <a:ext cx="1776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200">
                  <a:latin typeface="Arial" panose="020B0604020202020204" pitchFamily="34" charset="0"/>
                </a:rPr>
                <a:t>2.  Remove stress</a:t>
              </a:r>
            </a:p>
            <a:p>
              <a:r>
                <a:rPr lang="en-US" altLang="en-US" sz="2200">
                  <a:latin typeface="Arial" panose="020B0604020202020204" pitchFamily="34" charset="0"/>
                </a:rPr>
                <a:t>      concentrators.</a:t>
              </a:r>
            </a:p>
          </p:txBody>
        </p:sp>
        <p:sp>
          <p:nvSpPr>
            <p:cNvPr id="62475" name="Rectangle 111">
              <a:extLst>
                <a:ext uri="{FF2B5EF4-FFF2-40B4-BE49-F238E27FC236}">
                  <a16:creationId xmlns:a16="http://schemas.microsoft.com/office/drawing/2014/main" id="{1471F429-3CDF-6E47-8AA7-5286C017C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600"/>
              <a:ext cx="11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Adapted from</a:t>
              </a:r>
            </a:p>
            <a:p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Fig. 8.25, </a:t>
              </a:r>
              <a:r>
                <a:rPr lang="en-US" altLang="en-US" sz="1200" i="1">
                  <a:solidFill>
                    <a:srgbClr val="000000"/>
                  </a:solidFill>
                  <a:latin typeface="Arial" panose="020B0604020202020204" pitchFamily="34" charset="0"/>
                </a:rPr>
                <a:t>Callister 7e.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2476" name="Group 112">
              <a:extLst>
                <a:ext uri="{FF2B5EF4-FFF2-40B4-BE49-F238E27FC236}">
                  <a16:creationId xmlns:a16="http://schemas.microsoft.com/office/drawing/2014/main" id="{A8A91BE4-4487-E44E-9C00-EC926D980C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3" y="3322"/>
              <a:ext cx="1738" cy="836"/>
              <a:chOff x="2293" y="3322"/>
              <a:chExt cx="1738" cy="836"/>
            </a:xfrm>
          </p:grpSpPr>
          <p:pic>
            <p:nvPicPr>
              <p:cNvPr id="62477" name="Picture 113">
                <a:extLst>
                  <a:ext uri="{FF2B5EF4-FFF2-40B4-BE49-F238E27FC236}">
                    <a16:creationId xmlns:a16="http://schemas.microsoft.com/office/drawing/2014/main" id="{7AD77A2F-4BA2-604F-8910-114FD91E22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3" y="3322"/>
                <a:ext cx="1605" cy="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478" name="Rectangle 114">
                <a:extLst>
                  <a:ext uri="{FF2B5EF4-FFF2-40B4-BE49-F238E27FC236}">
                    <a16:creationId xmlns:a16="http://schemas.microsoft.com/office/drawing/2014/main" id="{794D665E-DC87-2D48-B21B-9AE999206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7" y="3379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CC0000"/>
                    </a:solidFill>
                    <a:latin typeface="Arial" panose="020B0604020202020204" pitchFamily="34" charset="0"/>
                  </a:rPr>
                  <a:t>bad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62479" name="Rectangle 115">
                <a:extLst>
                  <a:ext uri="{FF2B5EF4-FFF2-40B4-BE49-F238E27FC236}">
                    <a16:creationId xmlns:a16="http://schemas.microsoft.com/office/drawing/2014/main" id="{C01E457F-6771-2343-8E80-6F16628A0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7" y="3843"/>
                <a:ext cx="24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CC0000"/>
                    </a:solidFill>
                    <a:latin typeface="Arial" panose="020B0604020202020204" pitchFamily="34" charset="0"/>
                  </a:rPr>
                  <a:t>bad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62480" name="Rectangle 116">
                <a:extLst>
                  <a:ext uri="{FF2B5EF4-FFF2-40B4-BE49-F238E27FC236}">
                    <a16:creationId xmlns:a16="http://schemas.microsoft.com/office/drawing/2014/main" id="{64686D71-7C95-ED41-BC14-C15200FB0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9" y="3363"/>
                <a:ext cx="432" cy="1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481" name="Rectangle 117">
                <a:extLst>
                  <a:ext uri="{FF2B5EF4-FFF2-40B4-BE49-F238E27FC236}">
                    <a16:creationId xmlns:a16="http://schemas.microsoft.com/office/drawing/2014/main" id="{4C867B62-36E3-6C48-BB07-2946336F6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1" y="3363"/>
                <a:ext cx="36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CC00"/>
                    </a:solidFill>
                    <a:latin typeface="Arial" panose="020B0604020202020204" pitchFamily="34" charset="0"/>
                  </a:rPr>
                  <a:t>better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62482" name="Rectangle 118">
                <a:extLst>
                  <a:ext uri="{FF2B5EF4-FFF2-40B4-BE49-F238E27FC236}">
                    <a16:creationId xmlns:a16="http://schemas.microsoft.com/office/drawing/2014/main" id="{D07B5CDB-BE5A-F145-8DAD-706E987F1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1" y="3843"/>
                <a:ext cx="36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00CC00"/>
                    </a:solidFill>
                    <a:latin typeface="Arial" panose="020B0604020202020204" pitchFamily="34" charset="0"/>
                  </a:rPr>
                  <a:t>better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62483" name="Rectangle 119">
                <a:extLst>
                  <a:ext uri="{FF2B5EF4-FFF2-40B4-BE49-F238E27FC236}">
                    <a16:creationId xmlns:a16="http://schemas.microsoft.com/office/drawing/2014/main" id="{C5B2D54D-E96F-8A46-A46E-768FF8A0A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4041"/>
                <a:ext cx="1106" cy="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6325B96F-42E6-C641-B970-8CD02D31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55D3EE7-0D15-0C4E-BA6C-9D7C2098AA98}" type="slidenum">
              <a:rPr lang="en-US" altLang="en-US" sz="1200">
                <a:latin typeface="Arial" panose="020B0604020202020204" pitchFamily="34" charset="0"/>
              </a:rPr>
              <a:pPr/>
              <a:t>32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321CE051-04ED-6745-BA8F-1AC3360CC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Creep</a:t>
            </a:r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5746098-54CF-394F-A2F7-1C8315C5B5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028700"/>
            <a:ext cx="7772400" cy="48926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/>
              <a:t>Sample deformation at a constant stress (</a:t>
            </a:r>
            <a:r>
              <a:rPr lang="en-US" altLang="en-US" sz="2400">
                <a:latin typeface="Symbol" pitchFamily="2" charset="2"/>
                <a:sym typeface="Arial" panose="020B0604020202020204" pitchFamily="34" charset="0"/>
              </a:rPr>
              <a:t>s</a:t>
            </a:r>
            <a:r>
              <a:rPr lang="en-US" altLang="en-US" sz="2400">
                <a:sym typeface="Arial" panose="020B0604020202020204" pitchFamily="34" charset="0"/>
              </a:rPr>
              <a:t>) vs. time</a:t>
            </a:r>
            <a:endParaRPr lang="en-US" altLang="en-US"/>
          </a:p>
        </p:txBody>
      </p:sp>
      <p:pic>
        <p:nvPicPr>
          <p:cNvPr id="64517" name="Picture 11">
            <a:extLst>
              <a:ext uri="{FF2B5EF4-FFF2-40B4-BE49-F238E27FC236}">
                <a16:creationId xmlns:a16="http://schemas.microsoft.com/office/drawing/2014/main" id="{2C354746-12CE-1C4B-B8C9-9347F7E2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13" y="1633538"/>
            <a:ext cx="4500562" cy="358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64518" name="Rectangle 13">
            <a:extLst>
              <a:ext uri="{FF2B5EF4-FFF2-40B4-BE49-F238E27FC236}">
                <a16:creationId xmlns:a16="http://schemas.microsoft.com/office/drawing/2014/main" id="{921FE706-D4A3-154F-B224-9B056C8ED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715000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Adapted from</a:t>
            </a:r>
          </a:p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Fig. 8.28, </a:t>
            </a:r>
            <a:r>
              <a:rPr lang="en-US" altLang="en-US" sz="1200" i="1">
                <a:solidFill>
                  <a:srgbClr val="000000"/>
                </a:solidFill>
                <a:latin typeface="Arial" panose="020B0604020202020204" pitchFamily="34" charset="0"/>
              </a:rPr>
              <a:t>Callister 7e.</a:t>
            </a:r>
            <a:endParaRPr lang="en-US" alt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4519" name="Rectangle 15">
            <a:extLst>
              <a:ext uri="{FF2B5EF4-FFF2-40B4-BE49-F238E27FC236}">
                <a16:creationId xmlns:a16="http://schemas.microsoft.com/office/drawing/2014/main" id="{85D3CCE6-8F53-384D-BB54-CCE9C37B2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4419600"/>
            <a:ext cx="5270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Primary Creep</a:t>
            </a:r>
            <a:r>
              <a:rPr lang="en-US" altLang="en-US" sz="2000">
                <a:latin typeface="Arial" panose="020B0604020202020204" pitchFamily="34" charset="0"/>
                <a:sym typeface="Arial" panose="020B0604020202020204" pitchFamily="34" charset="0"/>
              </a:rPr>
              <a:t>: slope (creep rate) </a:t>
            </a:r>
            <a:br>
              <a:rPr lang="en-US" altLang="en-US" sz="2000">
                <a:latin typeface="Arial" panose="020B0604020202020204" pitchFamily="34" charset="0"/>
                <a:sym typeface="Arial" panose="020B0604020202020204" pitchFamily="34" charset="0"/>
              </a:rPr>
            </a:br>
            <a:r>
              <a:rPr lang="en-US" altLang="en-US" sz="2000">
                <a:latin typeface="Arial" panose="020B0604020202020204" pitchFamily="34" charset="0"/>
                <a:sym typeface="Arial" panose="020B0604020202020204" pitchFamily="34" charset="0"/>
              </a:rPr>
              <a:t>decreases with time.</a:t>
            </a:r>
          </a:p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0000FF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Secondary Creep</a:t>
            </a:r>
            <a:r>
              <a:rPr lang="en-US" altLang="en-US" sz="2000">
                <a:latin typeface="Arial" panose="020B0604020202020204" pitchFamily="34" charset="0"/>
                <a:sym typeface="Arial" panose="020B0604020202020204" pitchFamily="34" charset="0"/>
              </a:rPr>
              <a:t>: steady-state</a:t>
            </a:r>
            <a:br>
              <a:rPr lang="en-US" altLang="en-US" sz="2000">
                <a:latin typeface="Arial" panose="020B0604020202020204" pitchFamily="34" charset="0"/>
                <a:sym typeface="Arial" panose="020B0604020202020204" pitchFamily="34" charset="0"/>
              </a:rPr>
            </a:br>
            <a:r>
              <a:rPr lang="en-US" altLang="en-US" sz="2000">
                <a:latin typeface="Arial" panose="020B0604020202020204" pitchFamily="34" charset="0"/>
                <a:sym typeface="Arial" panose="020B0604020202020204" pitchFamily="34" charset="0"/>
              </a:rPr>
              <a:t>i.e., constant slope.</a:t>
            </a:r>
          </a:p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rgbClr val="33CC33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Tertiary Creep</a:t>
            </a:r>
            <a:r>
              <a:rPr lang="en-US" altLang="en-US" sz="2000">
                <a:latin typeface="Arial" panose="020B0604020202020204" pitchFamily="34" charset="0"/>
                <a:sym typeface="Arial" panose="020B0604020202020204" pitchFamily="34" charset="0"/>
              </a:rPr>
              <a:t>: slope (creep rate) </a:t>
            </a:r>
            <a:br>
              <a:rPr lang="en-US" altLang="en-US" sz="2000">
                <a:latin typeface="Arial" panose="020B0604020202020204" pitchFamily="34" charset="0"/>
                <a:sym typeface="Arial" panose="020B0604020202020204" pitchFamily="34" charset="0"/>
              </a:rPr>
            </a:br>
            <a:r>
              <a:rPr lang="en-US" altLang="en-US" sz="2000">
                <a:latin typeface="Arial" panose="020B0604020202020204" pitchFamily="34" charset="0"/>
                <a:sym typeface="Arial" panose="020B0604020202020204" pitchFamily="34" charset="0"/>
              </a:rPr>
              <a:t>increases with time,</a:t>
            </a:r>
            <a:r>
              <a:rPr lang="en-US" altLang="en-US">
                <a:sym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sym typeface="Arial" panose="020B0604020202020204" pitchFamily="34" charset="0"/>
              </a:rPr>
              <a:t>i.e.</a:t>
            </a:r>
            <a:r>
              <a:rPr lang="en-US" altLang="en-US">
                <a:sym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  <a:sym typeface="Arial" panose="020B0604020202020204" pitchFamily="34" charset="0"/>
              </a:rPr>
              <a:t>acceleration of rate.</a:t>
            </a:r>
          </a:p>
        </p:txBody>
      </p:sp>
      <p:sp>
        <p:nvSpPr>
          <p:cNvPr id="64520" name="Freeform 17">
            <a:extLst>
              <a:ext uri="{FF2B5EF4-FFF2-40B4-BE49-F238E27FC236}">
                <a16:creationId xmlns:a16="http://schemas.microsoft.com/office/drawing/2014/main" id="{9F3FD5E4-A4F3-BE47-B367-F4653A614D13}"/>
              </a:ext>
            </a:extLst>
          </p:cNvPr>
          <p:cNvSpPr>
            <a:spLocks/>
          </p:cNvSpPr>
          <p:nvPr/>
        </p:nvSpPr>
        <p:spPr bwMode="auto">
          <a:xfrm>
            <a:off x="5429250" y="2990850"/>
            <a:ext cx="1974850" cy="533400"/>
          </a:xfrm>
          <a:custGeom>
            <a:avLst/>
            <a:gdLst>
              <a:gd name="T0" fmla="*/ 0 w 1244"/>
              <a:gd name="T1" fmla="*/ 336 h 336"/>
              <a:gd name="T2" fmla="*/ 124 w 1244"/>
              <a:gd name="T3" fmla="*/ 300 h 336"/>
              <a:gd name="T4" fmla="*/ 260 w 1244"/>
              <a:gd name="T5" fmla="*/ 260 h 336"/>
              <a:gd name="T6" fmla="*/ 416 w 1244"/>
              <a:gd name="T7" fmla="*/ 224 h 336"/>
              <a:gd name="T8" fmla="*/ 648 w 1244"/>
              <a:gd name="T9" fmla="*/ 168 h 336"/>
              <a:gd name="T10" fmla="*/ 844 w 1244"/>
              <a:gd name="T11" fmla="*/ 120 h 336"/>
              <a:gd name="T12" fmla="*/ 1028 w 1244"/>
              <a:gd name="T13" fmla="*/ 72 h 336"/>
              <a:gd name="T14" fmla="*/ 1164 w 1244"/>
              <a:gd name="T15" fmla="*/ 28 h 336"/>
              <a:gd name="T16" fmla="*/ 1244 w 1244"/>
              <a:gd name="T17" fmla="*/ 0 h 3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44"/>
              <a:gd name="T28" fmla="*/ 0 h 336"/>
              <a:gd name="T29" fmla="*/ 1244 w 1244"/>
              <a:gd name="T30" fmla="*/ 336 h 3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44" h="336">
                <a:moveTo>
                  <a:pt x="0" y="336"/>
                </a:moveTo>
                <a:cubicBezTo>
                  <a:pt x="40" y="324"/>
                  <a:pt x="81" y="313"/>
                  <a:pt x="124" y="300"/>
                </a:cubicBezTo>
                <a:cubicBezTo>
                  <a:pt x="167" y="287"/>
                  <a:pt x="211" y="273"/>
                  <a:pt x="260" y="260"/>
                </a:cubicBezTo>
                <a:cubicBezTo>
                  <a:pt x="309" y="247"/>
                  <a:pt x="352" y="239"/>
                  <a:pt x="416" y="224"/>
                </a:cubicBezTo>
                <a:cubicBezTo>
                  <a:pt x="480" y="209"/>
                  <a:pt x="577" y="185"/>
                  <a:pt x="648" y="168"/>
                </a:cubicBezTo>
                <a:cubicBezTo>
                  <a:pt x="719" y="151"/>
                  <a:pt x="781" y="136"/>
                  <a:pt x="844" y="120"/>
                </a:cubicBezTo>
                <a:cubicBezTo>
                  <a:pt x="907" y="104"/>
                  <a:pt x="975" y="87"/>
                  <a:pt x="1028" y="72"/>
                </a:cubicBezTo>
                <a:cubicBezTo>
                  <a:pt x="1081" y="57"/>
                  <a:pt x="1128" y="40"/>
                  <a:pt x="1164" y="28"/>
                </a:cubicBezTo>
                <a:cubicBezTo>
                  <a:pt x="1200" y="16"/>
                  <a:pt x="1222" y="8"/>
                  <a:pt x="1244" y="0"/>
                </a:cubicBezTo>
              </a:path>
            </a:pathLst>
          </a:cu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4521" name="Freeform 19">
            <a:extLst>
              <a:ext uri="{FF2B5EF4-FFF2-40B4-BE49-F238E27FC236}">
                <a16:creationId xmlns:a16="http://schemas.microsoft.com/office/drawing/2014/main" id="{407FB473-E5FA-D440-A03D-82B1508EEA21}"/>
              </a:ext>
            </a:extLst>
          </p:cNvPr>
          <p:cNvSpPr>
            <a:spLocks/>
          </p:cNvSpPr>
          <p:nvPr/>
        </p:nvSpPr>
        <p:spPr bwMode="auto">
          <a:xfrm>
            <a:off x="7404100" y="2216150"/>
            <a:ext cx="914400" cy="774700"/>
          </a:xfrm>
          <a:custGeom>
            <a:avLst/>
            <a:gdLst>
              <a:gd name="T0" fmla="*/ 0 w 576"/>
              <a:gd name="T1" fmla="*/ 488 h 488"/>
              <a:gd name="T2" fmla="*/ 96 w 576"/>
              <a:gd name="T3" fmla="*/ 452 h 488"/>
              <a:gd name="T4" fmla="*/ 216 w 576"/>
              <a:gd name="T5" fmla="*/ 392 h 488"/>
              <a:gd name="T6" fmla="*/ 312 w 576"/>
              <a:gd name="T7" fmla="*/ 332 h 488"/>
              <a:gd name="T8" fmla="*/ 408 w 576"/>
              <a:gd name="T9" fmla="*/ 256 h 488"/>
              <a:gd name="T10" fmla="*/ 480 w 576"/>
              <a:gd name="T11" fmla="*/ 176 h 488"/>
              <a:gd name="T12" fmla="*/ 532 w 576"/>
              <a:gd name="T13" fmla="*/ 100 h 488"/>
              <a:gd name="T14" fmla="*/ 560 w 576"/>
              <a:gd name="T15" fmla="*/ 40 h 488"/>
              <a:gd name="T16" fmla="*/ 576 w 576"/>
              <a:gd name="T17" fmla="*/ 0 h 4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76"/>
              <a:gd name="T28" fmla="*/ 0 h 488"/>
              <a:gd name="T29" fmla="*/ 576 w 576"/>
              <a:gd name="T30" fmla="*/ 488 h 4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76" h="488">
                <a:moveTo>
                  <a:pt x="0" y="488"/>
                </a:moveTo>
                <a:cubicBezTo>
                  <a:pt x="30" y="478"/>
                  <a:pt x="60" y="468"/>
                  <a:pt x="96" y="452"/>
                </a:cubicBezTo>
                <a:cubicBezTo>
                  <a:pt x="132" y="436"/>
                  <a:pt x="180" y="412"/>
                  <a:pt x="216" y="392"/>
                </a:cubicBezTo>
                <a:cubicBezTo>
                  <a:pt x="252" y="372"/>
                  <a:pt x="280" y="355"/>
                  <a:pt x="312" y="332"/>
                </a:cubicBezTo>
                <a:cubicBezTo>
                  <a:pt x="344" y="309"/>
                  <a:pt x="380" y="282"/>
                  <a:pt x="408" y="256"/>
                </a:cubicBezTo>
                <a:cubicBezTo>
                  <a:pt x="436" y="230"/>
                  <a:pt x="459" y="202"/>
                  <a:pt x="480" y="176"/>
                </a:cubicBezTo>
                <a:cubicBezTo>
                  <a:pt x="501" y="150"/>
                  <a:pt x="519" y="123"/>
                  <a:pt x="532" y="100"/>
                </a:cubicBezTo>
                <a:cubicBezTo>
                  <a:pt x="545" y="77"/>
                  <a:pt x="553" y="57"/>
                  <a:pt x="560" y="40"/>
                </a:cubicBezTo>
                <a:cubicBezTo>
                  <a:pt x="567" y="23"/>
                  <a:pt x="573" y="7"/>
                  <a:pt x="576" y="0"/>
                </a:cubicBezTo>
              </a:path>
            </a:pathLst>
          </a:custGeom>
          <a:noFill/>
          <a:ln w="5715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4522" name="Line 20">
            <a:extLst>
              <a:ext uri="{FF2B5EF4-FFF2-40B4-BE49-F238E27FC236}">
                <a16:creationId xmlns:a16="http://schemas.microsoft.com/office/drawing/2014/main" id="{F0F353B7-BFFB-AD4E-B9B8-4C3925BCBC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22900" y="2997200"/>
            <a:ext cx="1981200" cy="5334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3" name="Rectangle 37">
            <a:extLst>
              <a:ext uri="{FF2B5EF4-FFF2-40B4-BE49-F238E27FC236}">
                <a16:creationId xmlns:a16="http://schemas.microsoft.com/office/drawing/2014/main" id="{408E8D7A-9417-3342-BE8F-06EFE6A40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25" y="1487488"/>
            <a:ext cx="1841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Symbol" pitchFamily="2" charset="2"/>
              </a:rPr>
              <a:t>s</a:t>
            </a:r>
            <a:endParaRPr lang="en-US" altLang="en-US"/>
          </a:p>
        </p:txBody>
      </p:sp>
      <p:grpSp>
        <p:nvGrpSpPr>
          <p:cNvPr id="64524" name="Group 42">
            <a:extLst>
              <a:ext uri="{FF2B5EF4-FFF2-40B4-BE49-F238E27FC236}">
                <a16:creationId xmlns:a16="http://schemas.microsoft.com/office/drawing/2014/main" id="{DD26AE2F-F838-0640-84CC-E56DAC716940}"/>
              </a:ext>
            </a:extLst>
          </p:cNvPr>
          <p:cNvGrpSpPr>
            <a:grpSpLocks/>
          </p:cNvGrpSpPr>
          <p:nvPr/>
        </p:nvGrpSpPr>
        <p:grpSpPr bwMode="auto">
          <a:xfrm>
            <a:off x="1127125" y="1741488"/>
            <a:ext cx="2425700" cy="2209800"/>
            <a:chOff x="710" y="1097"/>
            <a:chExt cx="1528" cy="1392"/>
          </a:xfrm>
        </p:grpSpPr>
        <p:sp>
          <p:nvSpPr>
            <p:cNvPr id="64525" name="Rectangle 23">
              <a:extLst>
                <a:ext uri="{FF2B5EF4-FFF2-40B4-BE49-F238E27FC236}">
                  <a16:creationId xmlns:a16="http://schemas.microsoft.com/office/drawing/2014/main" id="{ED3C17ED-2405-9E40-9A45-C7F5BA48D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1409"/>
              <a:ext cx="240" cy="784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4526" name="Group 26">
              <a:extLst>
                <a:ext uri="{FF2B5EF4-FFF2-40B4-BE49-F238E27FC236}">
                  <a16:creationId xmlns:a16="http://schemas.microsoft.com/office/drawing/2014/main" id="{06069E5F-3222-8449-9326-47DC2C523F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" y="1121"/>
              <a:ext cx="96" cy="288"/>
              <a:chOff x="782" y="1121"/>
              <a:chExt cx="96" cy="288"/>
            </a:xfrm>
          </p:grpSpPr>
          <p:sp>
            <p:nvSpPr>
              <p:cNvPr id="64540" name="Freeform 24">
                <a:extLst>
                  <a:ext uri="{FF2B5EF4-FFF2-40B4-BE49-F238E27FC236}">
                    <a16:creationId xmlns:a16="http://schemas.microsoft.com/office/drawing/2014/main" id="{9F55B055-4304-0544-B3C1-C108767C9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1121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4541" name="Line 25">
                <a:extLst>
                  <a:ext uri="{FF2B5EF4-FFF2-40B4-BE49-F238E27FC236}">
                    <a16:creationId xmlns:a16="http://schemas.microsoft.com/office/drawing/2014/main" id="{5D658B59-6D74-0940-84E5-20418EB6E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0" y="1193"/>
                <a:ext cx="1" cy="2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4527" name="Group 29">
              <a:extLst>
                <a:ext uri="{FF2B5EF4-FFF2-40B4-BE49-F238E27FC236}">
                  <a16:creationId xmlns:a16="http://schemas.microsoft.com/office/drawing/2014/main" id="{30848BA4-07F1-6247-8275-D130167FD1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" y="2201"/>
              <a:ext cx="96" cy="288"/>
              <a:chOff x="782" y="2201"/>
              <a:chExt cx="96" cy="288"/>
            </a:xfrm>
          </p:grpSpPr>
          <p:sp>
            <p:nvSpPr>
              <p:cNvPr id="64538" name="Freeform 27">
                <a:extLst>
                  <a:ext uri="{FF2B5EF4-FFF2-40B4-BE49-F238E27FC236}">
                    <a16:creationId xmlns:a16="http://schemas.microsoft.com/office/drawing/2014/main" id="{21039B93-B0DC-9342-A3D2-AEB61EEA4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" y="2385"/>
                <a:ext cx="96" cy="104"/>
              </a:xfrm>
              <a:custGeom>
                <a:avLst/>
                <a:gdLst>
                  <a:gd name="T0" fmla="*/ 48 w 96"/>
                  <a:gd name="T1" fmla="*/ 104 h 104"/>
                  <a:gd name="T2" fmla="*/ 0 w 96"/>
                  <a:gd name="T3" fmla="*/ 0 h 104"/>
                  <a:gd name="T4" fmla="*/ 48 w 96"/>
                  <a:gd name="T5" fmla="*/ 32 h 104"/>
                  <a:gd name="T6" fmla="*/ 96 w 96"/>
                  <a:gd name="T7" fmla="*/ 0 h 104"/>
                  <a:gd name="T8" fmla="*/ 48 w 96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104"/>
                    </a:moveTo>
                    <a:lnTo>
                      <a:pt x="0" y="0"/>
                    </a:lnTo>
                    <a:lnTo>
                      <a:pt x="48" y="32"/>
                    </a:lnTo>
                    <a:lnTo>
                      <a:pt x="96" y="0"/>
                    </a:lnTo>
                    <a:lnTo>
                      <a:pt x="48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4539" name="Line 28">
                <a:extLst>
                  <a:ext uri="{FF2B5EF4-FFF2-40B4-BE49-F238E27FC236}">
                    <a16:creationId xmlns:a16="http://schemas.microsoft.com/office/drawing/2014/main" id="{625F8E05-2D50-6142-BD04-EE6755D09F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0" y="2201"/>
                <a:ext cx="1" cy="21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528" name="Rectangle 30">
              <a:extLst>
                <a:ext uri="{FF2B5EF4-FFF2-40B4-BE49-F238E27FC236}">
                  <a16:creationId xmlns:a16="http://schemas.microsoft.com/office/drawing/2014/main" id="{A5E8E050-5C18-AE42-9FAE-9E01FCCDA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1097"/>
              <a:ext cx="2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ymbol" pitchFamily="2" charset="2"/>
                </a:rPr>
                <a:t>s,e</a:t>
              </a:r>
              <a:endParaRPr lang="en-US" altLang="en-US"/>
            </a:p>
          </p:txBody>
        </p:sp>
        <p:grpSp>
          <p:nvGrpSpPr>
            <p:cNvPr id="64529" name="Group 33">
              <a:extLst>
                <a:ext uri="{FF2B5EF4-FFF2-40B4-BE49-F238E27FC236}">
                  <a16:creationId xmlns:a16="http://schemas.microsoft.com/office/drawing/2014/main" id="{2F0D60BE-4934-2646-80CE-D5D30A0048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2" y="1137"/>
              <a:ext cx="96" cy="792"/>
              <a:chOff x="1302" y="1137"/>
              <a:chExt cx="96" cy="792"/>
            </a:xfrm>
          </p:grpSpPr>
          <p:sp>
            <p:nvSpPr>
              <p:cNvPr id="64536" name="Freeform 31">
                <a:extLst>
                  <a:ext uri="{FF2B5EF4-FFF2-40B4-BE49-F238E27FC236}">
                    <a16:creationId xmlns:a16="http://schemas.microsoft.com/office/drawing/2014/main" id="{B4867CC0-614D-1E4D-807C-E2457F059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1137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4537" name="Line 32">
                <a:extLst>
                  <a:ext uri="{FF2B5EF4-FFF2-40B4-BE49-F238E27FC236}">
                    <a16:creationId xmlns:a16="http://schemas.microsoft.com/office/drawing/2014/main" id="{E14A0F4E-9E81-4049-84B2-78F85C831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50" y="1209"/>
                <a:ext cx="1" cy="7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4530" name="Group 36">
              <a:extLst>
                <a:ext uri="{FF2B5EF4-FFF2-40B4-BE49-F238E27FC236}">
                  <a16:creationId xmlns:a16="http://schemas.microsoft.com/office/drawing/2014/main" id="{5B43E6AC-032B-9A4E-9640-D94EB2DE6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8" y="1889"/>
              <a:ext cx="856" cy="96"/>
              <a:chOff x="1358" y="1889"/>
              <a:chExt cx="856" cy="96"/>
            </a:xfrm>
          </p:grpSpPr>
          <p:sp>
            <p:nvSpPr>
              <p:cNvPr id="64534" name="Freeform 34">
                <a:extLst>
                  <a:ext uri="{FF2B5EF4-FFF2-40B4-BE49-F238E27FC236}">
                    <a16:creationId xmlns:a16="http://schemas.microsoft.com/office/drawing/2014/main" id="{D8406C47-B47B-0C4B-8A97-AD354556D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0" y="1889"/>
                <a:ext cx="104" cy="96"/>
              </a:xfrm>
              <a:custGeom>
                <a:avLst/>
                <a:gdLst>
                  <a:gd name="T0" fmla="*/ 104 w 104"/>
                  <a:gd name="T1" fmla="*/ 48 h 96"/>
                  <a:gd name="T2" fmla="*/ 0 w 104"/>
                  <a:gd name="T3" fmla="*/ 96 h 96"/>
                  <a:gd name="T4" fmla="*/ 32 w 104"/>
                  <a:gd name="T5" fmla="*/ 48 h 96"/>
                  <a:gd name="T6" fmla="*/ 0 w 104"/>
                  <a:gd name="T7" fmla="*/ 0 h 96"/>
                  <a:gd name="T8" fmla="*/ 104 w 104"/>
                  <a:gd name="T9" fmla="*/ 48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96"/>
                  <a:gd name="T17" fmla="*/ 104 w 104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96">
                    <a:moveTo>
                      <a:pt x="104" y="48"/>
                    </a:moveTo>
                    <a:lnTo>
                      <a:pt x="0" y="96"/>
                    </a:lnTo>
                    <a:lnTo>
                      <a:pt x="32" y="48"/>
                    </a:lnTo>
                    <a:lnTo>
                      <a:pt x="0" y="0"/>
                    </a:lnTo>
                    <a:lnTo>
                      <a:pt x="10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4535" name="Line 35">
                <a:extLst>
                  <a:ext uri="{FF2B5EF4-FFF2-40B4-BE49-F238E27FC236}">
                    <a16:creationId xmlns:a16="http://schemas.microsoft.com/office/drawing/2014/main" id="{51050527-10A2-5A4C-BBCA-91C0852402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" y="1937"/>
                <a:ext cx="784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531" name="Rectangle 38">
              <a:extLst>
                <a:ext uri="{FF2B5EF4-FFF2-40B4-BE49-F238E27FC236}">
                  <a16:creationId xmlns:a16="http://schemas.microsoft.com/office/drawing/2014/main" id="{56B9929E-3C5D-0B43-9219-94238F1B1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8" y="1961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64532" name="Freeform 39">
              <a:extLst>
                <a:ext uri="{FF2B5EF4-FFF2-40B4-BE49-F238E27FC236}">
                  <a16:creationId xmlns:a16="http://schemas.microsoft.com/office/drawing/2014/main" id="{BE9F588F-6851-B44B-AE19-59F8FB883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" y="1601"/>
              <a:ext cx="976" cy="336"/>
            </a:xfrm>
            <a:custGeom>
              <a:avLst/>
              <a:gdLst>
                <a:gd name="T0" fmla="*/ 0 w 976"/>
                <a:gd name="T1" fmla="*/ 336 h 336"/>
                <a:gd name="T2" fmla="*/ 240 w 976"/>
                <a:gd name="T3" fmla="*/ 336 h 336"/>
                <a:gd name="T4" fmla="*/ 240 w 976"/>
                <a:gd name="T5" fmla="*/ 0 h 336"/>
                <a:gd name="T6" fmla="*/ 976 w 976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6"/>
                <a:gd name="T13" fmla="*/ 0 h 336"/>
                <a:gd name="T14" fmla="*/ 976 w 97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6" h="336">
                  <a:moveTo>
                    <a:pt x="0" y="336"/>
                  </a:moveTo>
                  <a:lnTo>
                    <a:pt x="240" y="336"/>
                  </a:lnTo>
                  <a:lnTo>
                    <a:pt x="240" y="0"/>
                  </a:lnTo>
                  <a:lnTo>
                    <a:pt x="976" y="0"/>
                  </a:lnTo>
                </a:path>
              </a:pathLst>
            </a:custGeom>
            <a:noFill/>
            <a:ln w="38100">
              <a:solidFill>
                <a:srgbClr val="99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4533" name="Rectangle 41">
              <a:extLst>
                <a:ext uri="{FF2B5EF4-FFF2-40B4-BE49-F238E27FC236}">
                  <a16:creationId xmlns:a16="http://schemas.microsoft.com/office/drawing/2014/main" id="{441DFE13-6E3F-BF4E-AADF-774B01DB2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" y="1945"/>
              <a:ext cx="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t</a:t>
              </a:r>
              <a:endParaRPr lang="en-US" altLang="en-US" i="1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65D8423-030E-F241-9910-1BD3D976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0985CC03-75E7-114B-934C-E0FB5AAC05E1}" type="slidenum">
              <a:rPr lang="en-US" altLang="en-US" sz="1200">
                <a:latin typeface="Arial" panose="020B0604020202020204" pitchFamily="34" charset="0"/>
              </a:rPr>
              <a:pPr/>
              <a:t>33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66563" name="Picture 116">
            <a:extLst>
              <a:ext uri="{FF2B5EF4-FFF2-40B4-BE49-F238E27FC236}">
                <a16:creationId xmlns:a16="http://schemas.microsoft.com/office/drawing/2014/main" id="{902814BE-2740-C34A-B0C9-03B1BD43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2163763"/>
            <a:ext cx="4597400" cy="369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66564" name="Rectangle 3">
            <a:extLst>
              <a:ext uri="{FF2B5EF4-FFF2-40B4-BE49-F238E27FC236}">
                <a16:creationId xmlns:a16="http://schemas.microsoft.com/office/drawing/2014/main" id="{0DDE1D86-71FC-5148-8C6B-0A173A596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35075"/>
            <a:ext cx="8001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Occurs at elevated temperature, </a:t>
            </a:r>
            <a:r>
              <a:rPr lang="en-US" altLang="en-US" i="1">
                <a:latin typeface="Arial" panose="020B0604020202020204" pitchFamily="34" charset="0"/>
              </a:rPr>
              <a:t>T</a:t>
            </a:r>
            <a:r>
              <a:rPr lang="en-US" altLang="en-US">
                <a:latin typeface="Arial" panose="020B0604020202020204" pitchFamily="34" charset="0"/>
              </a:rPr>
              <a:t> &gt; 0.4 </a:t>
            </a:r>
            <a:r>
              <a:rPr lang="en-US" altLang="en-US" i="1">
                <a:latin typeface="Arial" panose="020B0604020202020204" pitchFamily="34" charset="0"/>
              </a:rPr>
              <a:t>T</a:t>
            </a:r>
            <a:r>
              <a:rPr lang="en-US" altLang="en-US" sz="2800" i="1" baseline="-10000">
                <a:latin typeface="Arial" panose="020B0604020202020204" pitchFamily="34" charset="0"/>
              </a:rPr>
              <a:t>m</a:t>
            </a:r>
            <a:endParaRPr lang="en-US" altLang="en-US" i="1">
              <a:latin typeface="Arial" panose="020B0604020202020204" pitchFamily="34" charset="0"/>
            </a:endParaRPr>
          </a:p>
        </p:txBody>
      </p:sp>
      <p:sp>
        <p:nvSpPr>
          <p:cNvPr id="66566" name="Rectangle 6">
            <a:extLst>
              <a:ext uri="{FF2B5EF4-FFF2-40B4-BE49-F238E27FC236}">
                <a16:creationId xmlns:a16="http://schemas.microsoft.com/office/drawing/2014/main" id="{B025C0D9-EF66-9045-84B2-29F8563A4F5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Creep</a:t>
            </a:r>
          </a:p>
        </p:txBody>
      </p:sp>
      <p:sp>
        <p:nvSpPr>
          <p:cNvPr id="66567" name="Rectangle 17">
            <a:extLst>
              <a:ext uri="{FF2B5EF4-FFF2-40B4-BE49-F238E27FC236}">
                <a16:creationId xmlns:a16="http://schemas.microsoft.com/office/drawing/2014/main" id="{414BCEC7-575B-8349-91E6-D536152FA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0638" y="2163763"/>
            <a:ext cx="4132262" cy="315277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68" name="Rectangle 20">
            <a:extLst>
              <a:ext uri="{FF2B5EF4-FFF2-40B4-BE49-F238E27FC236}">
                <a16:creationId xmlns:a16="http://schemas.microsoft.com/office/drawing/2014/main" id="{6966FA4B-5198-8342-B542-F0C880D93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4908550"/>
            <a:ext cx="647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EE00"/>
                </a:solidFill>
                <a:latin typeface="Arial" panose="020B0604020202020204" pitchFamily="34" charset="0"/>
              </a:rPr>
              <a:t>elastic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6569" name="Rectangle 21">
            <a:extLst>
              <a:ext uri="{FF2B5EF4-FFF2-40B4-BE49-F238E27FC236}">
                <a16:creationId xmlns:a16="http://schemas.microsoft.com/office/drawing/2014/main" id="{CED93D66-BB52-B641-8277-27B12D83C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5" y="4116388"/>
            <a:ext cx="762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9900"/>
                </a:solidFill>
                <a:latin typeface="Arial" panose="020B0604020202020204" pitchFamily="34" charset="0"/>
              </a:rPr>
              <a:t>primary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6570" name="Rectangle 22">
            <a:extLst>
              <a:ext uri="{FF2B5EF4-FFF2-40B4-BE49-F238E27FC236}">
                <a16:creationId xmlns:a16="http://schemas.microsoft.com/office/drawing/2014/main" id="{9EC96FFD-FE99-7445-9BF0-F12C8A7E9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8288" y="4270375"/>
            <a:ext cx="10541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6600"/>
                </a:solidFill>
                <a:latin typeface="Arial" panose="020B0604020202020204" pitchFamily="34" charset="0"/>
              </a:rPr>
              <a:t>secondary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6571" name="Rectangle 24">
            <a:extLst>
              <a:ext uri="{FF2B5EF4-FFF2-40B4-BE49-F238E27FC236}">
                <a16:creationId xmlns:a16="http://schemas.microsoft.com/office/drawing/2014/main" id="{626946FF-72E7-9548-93D7-A210BAD9C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063" y="3548063"/>
            <a:ext cx="698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</a:rPr>
              <a:t>tertiary</a:t>
            </a:r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66572" name="Group 79">
            <a:extLst>
              <a:ext uri="{FF2B5EF4-FFF2-40B4-BE49-F238E27FC236}">
                <a16:creationId xmlns:a16="http://schemas.microsoft.com/office/drawing/2014/main" id="{F587097C-45E0-C34B-9F60-CB09EF9F59B4}"/>
              </a:ext>
            </a:extLst>
          </p:cNvPr>
          <p:cNvGrpSpPr>
            <a:grpSpLocks/>
          </p:cNvGrpSpPr>
          <p:nvPr/>
        </p:nvGrpSpPr>
        <p:grpSpPr bwMode="auto">
          <a:xfrm>
            <a:off x="2319338" y="4400550"/>
            <a:ext cx="368300" cy="152400"/>
            <a:chOff x="1369" y="2845"/>
            <a:chExt cx="232" cy="96"/>
          </a:xfrm>
        </p:grpSpPr>
        <p:sp>
          <p:nvSpPr>
            <p:cNvPr id="66574" name="Freeform 77">
              <a:extLst>
                <a:ext uri="{FF2B5EF4-FFF2-40B4-BE49-F238E27FC236}">
                  <a16:creationId xmlns:a16="http://schemas.microsoft.com/office/drawing/2014/main" id="{A4389F81-825F-2D46-B06F-A11A1987A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2853"/>
              <a:ext cx="112" cy="88"/>
            </a:xfrm>
            <a:custGeom>
              <a:avLst/>
              <a:gdLst>
                <a:gd name="T0" fmla="*/ 112 w 112"/>
                <a:gd name="T1" fmla="*/ 80 h 88"/>
                <a:gd name="T2" fmla="*/ 0 w 112"/>
                <a:gd name="T3" fmla="*/ 88 h 88"/>
                <a:gd name="T4" fmla="*/ 48 w 112"/>
                <a:gd name="T5" fmla="*/ 56 h 88"/>
                <a:gd name="T6" fmla="*/ 32 w 112"/>
                <a:gd name="T7" fmla="*/ 0 h 88"/>
                <a:gd name="T8" fmla="*/ 112 w 112"/>
                <a:gd name="T9" fmla="*/ 8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88"/>
                <a:gd name="T17" fmla="*/ 112 w 112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88">
                  <a:moveTo>
                    <a:pt x="112" y="80"/>
                  </a:moveTo>
                  <a:lnTo>
                    <a:pt x="0" y="88"/>
                  </a:lnTo>
                  <a:lnTo>
                    <a:pt x="48" y="56"/>
                  </a:lnTo>
                  <a:lnTo>
                    <a:pt x="32" y="0"/>
                  </a:lnTo>
                  <a:lnTo>
                    <a:pt x="112" y="8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575" name="Line 78">
              <a:extLst>
                <a:ext uri="{FF2B5EF4-FFF2-40B4-BE49-F238E27FC236}">
                  <a16:creationId xmlns:a16="http://schemas.microsoft.com/office/drawing/2014/main" id="{1FE3E5DE-1224-3B4B-A259-009396FD5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9" y="2845"/>
              <a:ext cx="168" cy="6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573" name="Line 114">
            <a:extLst>
              <a:ext uri="{FF2B5EF4-FFF2-40B4-BE49-F238E27FC236}">
                <a16:creationId xmlns:a16="http://schemas.microsoft.com/office/drawing/2014/main" id="{93284199-4B66-4B4E-ABAE-AA3C622586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01825" y="4237038"/>
            <a:ext cx="623888" cy="246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 Placeholder 3">
            <a:extLst>
              <a:ext uri="{FF2B5EF4-FFF2-40B4-BE49-F238E27FC236}">
                <a16:creationId xmlns:a16="http://schemas.microsoft.com/office/drawing/2014/main" id="{B5B2B5CF-ACD3-184F-B026-C970A28BF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A963553-1FB4-8746-9264-6F14E3175479}" type="slidenum">
              <a:rPr lang="en-US" altLang="en-US" sz="1200">
                <a:latin typeface="Arial" panose="020B0604020202020204" pitchFamily="34" charset="0"/>
              </a:rPr>
              <a:pPr/>
              <a:t>34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8612" name="Rectangle 2">
            <a:extLst>
              <a:ext uri="{FF2B5EF4-FFF2-40B4-BE49-F238E27FC236}">
                <a16:creationId xmlns:a16="http://schemas.microsoft.com/office/drawing/2014/main" id="{B8E717A0-1708-1844-9B08-7F781A1A2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462213"/>
            <a:ext cx="228600" cy="304800"/>
          </a:xfrm>
          <a:prstGeom prst="rect">
            <a:avLst/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8613" name="Rectangle 3">
            <a:extLst>
              <a:ext uri="{FF2B5EF4-FFF2-40B4-BE49-F238E27FC236}">
                <a16:creationId xmlns:a16="http://schemas.microsoft.com/office/drawing/2014/main" id="{D2F68C2A-7C68-9E47-AF7F-4CC32C13F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2663" y="2513013"/>
            <a:ext cx="304800" cy="4572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6699FF"/>
              </a:solidFill>
            </a:endParaRPr>
          </a:p>
        </p:txBody>
      </p:sp>
      <p:sp>
        <p:nvSpPr>
          <p:cNvPr id="68614" name="Rectangle 4">
            <a:extLst>
              <a:ext uri="{FF2B5EF4-FFF2-40B4-BE49-F238E27FC236}">
                <a16:creationId xmlns:a16="http://schemas.microsoft.com/office/drawing/2014/main" id="{A27A41AE-A193-1549-B339-147C9F287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075" y="2360613"/>
            <a:ext cx="457200" cy="381000"/>
          </a:xfrm>
          <a:prstGeom prst="rect">
            <a:avLst/>
          </a:prstGeom>
          <a:solidFill>
            <a:srgbClr val="FF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6699FF"/>
              </a:solidFill>
            </a:endParaRPr>
          </a:p>
        </p:txBody>
      </p:sp>
      <p:sp>
        <p:nvSpPr>
          <p:cNvPr id="68615" name="Rectangle 5">
            <a:extLst>
              <a:ext uri="{FF2B5EF4-FFF2-40B4-BE49-F238E27FC236}">
                <a16:creationId xmlns:a16="http://schemas.microsoft.com/office/drawing/2014/main" id="{A636CC45-8E9C-C242-BA69-6736CEB9B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31888"/>
            <a:ext cx="6477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Strain rate is constant at a given </a:t>
            </a:r>
            <a:r>
              <a:rPr lang="en-US" altLang="en-US" i="1">
                <a:latin typeface="Arial" panose="020B0604020202020204" pitchFamily="34" charset="0"/>
              </a:rPr>
              <a:t>T</a:t>
            </a:r>
            <a:r>
              <a:rPr lang="en-US" altLang="en-US">
                <a:latin typeface="Arial" panose="020B0604020202020204" pitchFamily="34" charset="0"/>
              </a:rPr>
              <a:t>, </a:t>
            </a:r>
            <a:r>
              <a:rPr lang="en-US" altLang="en-US">
                <a:latin typeface="Symbol" pitchFamily="2" charset="2"/>
              </a:rPr>
              <a:t>s</a:t>
            </a:r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    </a:t>
            </a:r>
            <a:r>
              <a:rPr lang="en-US" altLang="en-US" sz="2200">
                <a:latin typeface="Arial" panose="020B0604020202020204" pitchFamily="34" charset="0"/>
              </a:rPr>
              <a:t>-- strain hardening is balanced by recovery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6" name="Line 7">
            <a:extLst>
              <a:ext uri="{FF2B5EF4-FFF2-40B4-BE49-F238E27FC236}">
                <a16:creationId xmlns:a16="http://schemas.microsoft.com/office/drawing/2014/main" id="{7E8CF579-662B-3C45-80F3-6B4DD3328E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1400" y="2208213"/>
            <a:ext cx="414338" cy="22860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Rectangle 8">
            <a:extLst>
              <a:ext uri="{FF2B5EF4-FFF2-40B4-BE49-F238E27FC236}">
                <a16:creationId xmlns:a16="http://schemas.microsoft.com/office/drawing/2014/main" id="{5683B940-B4B7-2646-BC2C-4477A6977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1931988"/>
            <a:ext cx="4341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6600"/>
                </a:solidFill>
                <a:latin typeface="Arial" panose="020B0604020202020204" pitchFamily="34" charset="0"/>
              </a:rPr>
              <a:t>stress exponent (material parameter)</a:t>
            </a:r>
          </a:p>
        </p:txBody>
      </p:sp>
      <p:sp>
        <p:nvSpPr>
          <p:cNvPr id="68618" name="Line 9">
            <a:extLst>
              <a:ext uri="{FF2B5EF4-FFF2-40B4-BE49-F238E27FC236}">
                <a16:creationId xmlns:a16="http://schemas.microsoft.com/office/drawing/2014/main" id="{EBFA9247-BB04-C648-A5DE-FFEFC39079C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76800" y="2513013"/>
            <a:ext cx="533400" cy="2286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Line 10">
            <a:extLst>
              <a:ext uri="{FF2B5EF4-FFF2-40B4-BE49-F238E27FC236}">
                <a16:creationId xmlns:a16="http://schemas.microsoft.com/office/drawing/2014/main" id="{1EE17432-D9EA-B041-996E-02AA6E496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2795588"/>
            <a:ext cx="409575" cy="2508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Rectangle 11">
            <a:extLst>
              <a:ext uri="{FF2B5EF4-FFF2-40B4-BE49-F238E27FC236}">
                <a16:creationId xmlns:a16="http://schemas.microsoft.com/office/drawing/2014/main" id="{E1E5794C-6760-E645-B345-AE4FFB783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2863850"/>
            <a:ext cx="1312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FF"/>
                </a:solidFill>
                <a:latin typeface="Arial" panose="020B0604020202020204" pitchFamily="34" charset="0"/>
              </a:rPr>
              <a:t>strain rate</a:t>
            </a:r>
          </a:p>
        </p:txBody>
      </p:sp>
      <p:sp>
        <p:nvSpPr>
          <p:cNvPr id="68621" name="Rectangle 12">
            <a:extLst>
              <a:ext uri="{FF2B5EF4-FFF2-40B4-BE49-F238E27FC236}">
                <a16:creationId xmlns:a16="http://schemas.microsoft.com/office/drawing/2014/main" id="{3B5E256F-FED0-5E45-8488-AA53B84F6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513013"/>
            <a:ext cx="31734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activation energy for creep</a:t>
            </a:r>
          </a:p>
          <a:p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(material parameter)</a:t>
            </a:r>
          </a:p>
        </p:txBody>
      </p:sp>
      <p:sp>
        <p:nvSpPr>
          <p:cNvPr id="68622" name="Line 13">
            <a:extLst>
              <a:ext uri="{FF2B5EF4-FFF2-40B4-BE49-F238E27FC236}">
                <a16:creationId xmlns:a16="http://schemas.microsoft.com/office/drawing/2014/main" id="{FDD2BD3D-A17D-F345-85AF-60DD218C24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52800" y="2894013"/>
            <a:ext cx="1524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3" name="Rectangle 14">
            <a:extLst>
              <a:ext uri="{FF2B5EF4-FFF2-40B4-BE49-F238E27FC236}">
                <a16:creationId xmlns:a16="http://schemas.microsoft.com/office/drawing/2014/main" id="{70A3F039-33E3-094F-89F3-1D569D171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198813"/>
            <a:ext cx="1751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applied stress</a:t>
            </a:r>
          </a:p>
        </p:txBody>
      </p:sp>
      <p:sp>
        <p:nvSpPr>
          <p:cNvPr id="68624" name="Line 15">
            <a:extLst>
              <a:ext uri="{FF2B5EF4-FFF2-40B4-BE49-F238E27FC236}">
                <a16:creationId xmlns:a16="http://schemas.microsoft.com/office/drawing/2014/main" id="{54A62511-B3C3-3E4D-BCBD-DCDA62065D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2894013"/>
            <a:ext cx="3810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5" name="Rectangle 16">
            <a:extLst>
              <a:ext uri="{FF2B5EF4-FFF2-40B4-BE49-F238E27FC236}">
                <a16:creationId xmlns:a16="http://schemas.microsoft.com/office/drawing/2014/main" id="{E32CBE58-DBE1-9247-9885-4CEA43ED3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3200400"/>
            <a:ext cx="183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material const.</a:t>
            </a:r>
          </a:p>
        </p:txBody>
      </p:sp>
      <p:grpSp>
        <p:nvGrpSpPr>
          <p:cNvPr id="2" name="Group 140">
            <a:extLst>
              <a:ext uri="{FF2B5EF4-FFF2-40B4-BE49-F238E27FC236}">
                <a16:creationId xmlns:a16="http://schemas.microsoft.com/office/drawing/2014/main" id="{EB770BA3-3F7C-BB43-98D7-869995FF175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698875"/>
            <a:ext cx="8458200" cy="2911475"/>
            <a:chOff x="288" y="2330"/>
            <a:chExt cx="5328" cy="1834"/>
          </a:xfrm>
        </p:grpSpPr>
        <p:sp>
          <p:nvSpPr>
            <p:cNvPr id="68628" name="Rectangle 17">
              <a:extLst>
                <a:ext uri="{FF2B5EF4-FFF2-40B4-BE49-F238E27FC236}">
                  <a16:creationId xmlns:a16="http://schemas.microsoft.com/office/drawing/2014/main" id="{37DE7228-01B5-B641-8C69-CE4E48DE8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10"/>
              <a:ext cx="1632" cy="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 Strain rate</a:t>
              </a:r>
            </a:p>
            <a:p>
              <a:r>
                <a:rPr lang="en-US" altLang="en-US">
                  <a:latin typeface="Arial" panose="020B0604020202020204" pitchFamily="34" charset="0"/>
                </a:rPr>
                <a:t>     increases</a:t>
              </a:r>
            </a:p>
            <a:p>
              <a:r>
                <a:rPr lang="en-US" altLang="en-US">
                  <a:latin typeface="Arial" panose="020B0604020202020204" pitchFamily="34" charset="0"/>
                </a:rPr>
                <a:t>     for higher </a:t>
              </a:r>
              <a:r>
                <a:rPr lang="en-US" altLang="en-US" i="1">
                  <a:latin typeface="Arial" panose="020B0604020202020204" pitchFamily="34" charset="0"/>
                </a:rPr>
                <a:t>T</a:t>
              </a:r>
              <a:r>
                <a:rPr lang="en-US" altLang="en-US">
                  <a:latin typeface="Arial" panose="020B0604020202020204" pitchFamily="34" charset="0"/>
                </a:rPr>
                <a:t>, </a:t>
              </a:r>
              <a:r>
                <a:rPr lang="en-US" altLang="en-US">
                  <a:latin typeface="Symbol" pitchFamily="2" charset="2"/>
                </a:rPr>
                <a:t>s</a:t>
              </a:r>
              <a:r>
                <a:rPr lang="en-US" altLang="en-US"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68629" name="Rectangle 23">
              <a:extLst>
                <a:ext uri="{FF2B5EF4-FFF2-40B4-BE49-F238E27FC236}">
                  <a16:creationId xmlns:a16="http://schemas.microsoft.com/office/drawing/2014/main" id="{2FE174D5-9B8B-C841-A58E-4060393D3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2386"/>
              <a:ext cx="248" cy="14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30" name="Rectangle 24">
              <a:extLst>
                <a:ext uri="{FF2B5EF4-FFF2-40B4-BE49-F238E27FC236}">
                  <a16:creationId xmlns:a16="http://schemas.microsoft.com/office/drawing/2014/main" id="{5531BF22-CEE2-2148-B96D-944C1DCA2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" y="3450"/>
              <a:ext cx="184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31" name="Rectangle 25">
              <a:extLst>
                <a:ext uri="{FF2B5EF4-FFF2-40B4-BE49-F238E27FC236}">
                  <a16:creationId xmlns:a16="http://schemas.microsoft.com/office/drawing/2014/main" id="{FF200913-B47A-D446-80FF-232E98352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" y="3450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444444"/>
                  </a:solidFill>
                  <a:latin typeface="Arial" panose="020B0604020202020204" pitchFamily="34" charset="0"/>
                </a:rPr>
                <a:t>10</a:t>
              </a:r>
              <a:endParaRPr lang="en-US" altLang="en-US" b="1"/>
            </a:p>
          </p:txBody>
        </p:sp>
        <p:sp>
          <p:nvSpPr>
            <p:cNvPr id="68632" name="Rectangle 26">
              <a:extLst>
                <a:ext uri="{FF2B5EF4-FFF2-40B4-BE49-F238E27FC236}">
                  <a16:creationId xmlns:a16="http://schemas.microsoft.com/office/drawing/2014/main" id="{6B1C8AFD-BA25-834B-80EF-B299710C1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" y="3218"/>
              <a:ext cx="184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33" name="Rectangle 27">
              <a:extLst>
                <a:ext uri="{FF2B5EF4-FFF2-40B4-BE49-F238E27FC236}">
                  <a16:creationId xmlns:a16="http://schemas.microsoft.com/office/drawing/2014/main" id="{80615527-9C78-9346-AC8A-FB6F4F5C2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" y="3218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444444"/>
                  </a:solidFill>
                  <a:latin typeface="Arial" panose="020B0604020202020204" pitchFamily="34" charset="0"/>
                </a:rPr>
                <a:t>2</a:t>
              </a:r>
              <a:endParaRPr lang="en-US" altLang="en-US" b="1"/>
            </a:p>
          </p:txBody>
        </p:sp>
        <p:sp>
          <p:nvSpPr>
            <p:cNvPr id="68634" name="Rectangle 28">
              <a:extLst>
                <a:ext uri="{FF2B5EF4-FFF2-40B4-BE49-F238E27FC236}">
                  <a16:creationId xmlns:a16="http://schemas.microsoft.com/office/drawing/2014/main" id="{B05DEE53-C165-2A43-916B-DD0A76021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" y="3218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444444"/>
                  </a:solidFill>
                  <a:latin typeface="Arial" panose="020B0604020202020204" pitchFamily="34" charset="0"/>
                </a:rPr>
                <a:t>0</a:t>
              </a:r>
              <a:endParaRPr lang="en-US" altLang="en-US" b="1"/>
            </a:p>
          </p:txBody>
        </p:sp>
        <p:sp>
          <p:nvSpPr>
            <p:cNvPr id="68635" name="Rectangle 29">
              <a:extLst>
                <a:ext uri="{FF2B5EF4-FFF2-40B4-BE49-F238E27FC236}">
                  <a16:creationId xmlns:a16="http://schemas.microsoft.com/office/drawing/2014/main" id="{6436C259-747E-4844-983F-76C0ABA90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2" y="2970"/>
              <a:ext cx="184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36" name="Rectangle 30">
              <a:extLst>
                <a:ext uri="{FF2B5EF4-FFF2-40B4-BE49-F238E27FC236}">
                  <a16:creationId xmlns:a16="http://schemas.microsoft.com/office/drawing/2014/main" id="{A3991887-F942-E24F-BBC2-1DB0BDA04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2" y="2970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444444"/>
                  </a:solidFill>
                  <a:latin typeface="Arial" panose="020B0604020202020204" pitchFamily="34" charset="0"/>
                </a:rPr>
                <a:t>4</a:t>
              </a:r>
              <a:endParaRPr lang="en-US" altLang="en-US" b="1"/>
            </a:p>
          </p:txBody>
        </p:sp>
        <p:sp>
          <p:nvSpPr>
            <p:cNvPr id="68637" name="Rectangle 31">
              <a:extLst>
                <a:ext uri="{FF2B5EF4-FFF2-40B4-BE49-F238E27FC236}">
                  <a16:creationId xmlns:a16="http://schemas.microsoft.com/office/drawing/2014/main" id="{8DEE0753-5112-1A4A-AF74-C6E327CA8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2970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444444"/>
                  </a:solidFill>
                  <a:latin typeface="Arial" panose="020B0604020202020204" pitchFamily="34" charset="0"/>
                </a:rPr>
                <a:t>0</a:t>
              </a:r>
              <a:endParaRPr lang="en-US" altLang="en-US" b="1"/>
            </a:p>
          </p:txBody>
        </p:sp>
        <p:sp>
          <p:nvSpPr>
            <p:cNvPr id="68638" name="Rectangle 32">
              <a:extLst>
                <a:ext uri="{FF2B5EF4-FFF2-40B4-BE49-F238E27FC236}">
                  <a16:creationId xmlns:a16="http://schemas.microsoft.com/office/drawing/2014/main" id="{7019DBFA-8BEC-CD46-92E7-CDD63BE04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34"/>
              <a:ext cx="272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39" name="Rectangle 33">
              <a:extLst>
                <a:ext uri="{FF2B5EF4-FFF2-40B4-BE49-F238E27FC236}">
                  <a16:creationId xmlns:a16="http://schemas.microsoft.com/office/drawing/2014/main" id="{D8EF2A0F-B6A5-CF4B-9E3D-708A759E6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34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444444"/>
                  </a:solidFill>
                  <a:latin typeface="Arial" panose="020B0604020202020204" pitchFamily="34" charset="0"/>
                </a:rPr>
                <a:t>10</a:t>
              </a:r>
              <a:endParaRPr lang="en-US" altLang="en-US" b="1"/>
            </a:p>
          </p:txBody>
        </p:sp>
        <p:sp>
          <p:nvSpPr>
            <p:cNvPr id="68640" name="Rectangle 34">
              <a:extLst>
                <a:ext uri="{FF2B5EF4-FFF2-40B4-BE49-F238E27FC236}">
                  <a16:creationId xmlns:a16="http://schemas.microsoft.com/office/drawing/2014/main" id="{DE7CF573-0612-0F4A-82F7-ED97E1B8D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" y="2634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444444"/>
                  </a:solidFill>
                  <a:latin typeface="Arial" panose="020B0604020202020204" pitchFamily="34" charset="0"/>
                </a:rPr>
                <a:t>0</a:t>
              </a:r>
              <a:endParaRPr lang="en-US" altLang="en-US" b="1"/>
            </a:p>
          </p:txBody>
        </p:sp>
        <p:sp>
          <p:nvSpPr>
            <p:cNvPr id="68641" name="Rectangle 35">
              <a:extLst>
                <a:ext uri="{FF2B5EF4-FFF2-40B4-BE49-F238E27FC236}">
                  <a16:creationId xmlns:a16="http://schemas.microsoft.com/office/drawing/2014/main" id="{3C480640-9201-A245-9FC8-FA0DAECA3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6" y="2418"/>
              <a:ext cx="272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42" name="Rectangle 36">
              <a:extLst>
                <a:ext uri="{FF2B5EF4-FFF2-40B4-BE49-F238E27FC236}">
                  <a16:creationId xmlns:a16="http://schemas.microsoft.com/office/drawing/2014/main" id="{AD57B022-5655-0349-BAA1-2B2323D42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6" y="2418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444444"/>
                  </a:solidFill>
                  <a:latin typeface="Arial" panose="020B0604020202020204" pitchFamily="34" charset="0"/>
                </a:rPr>
                <a:t>2</a:t>
              </a:r>
              <a:endParaRPr lang="en-US" altLang="en-US" b="1"/>
            </a:p>
          </p:txBody>
        </p:sp>
        <p:sp>
          <p:nvSpPr>
            <p:cNvPr id="68643" name="Rectangle 37">
              <a:extLst>
                <a:ext uri="{FF2B5EF4-FFF2-40B4-BE49-F238E27FC236}">
                  <a16:creationId xmlns:a16="http://schemas.microsoft.com/office/drawing/2014/main" id="{E1B786C4-00CD-2E49-BDDE-78414538D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4" y="2418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444444"/>
                  </a:solidFill>
                  <a:latin typeface="Arial" panose="020B0604020202020204" pitchFamily="34" charset="0"/>
                </a:rPr>
                <a:t>0</a:t>
              </a:r>
              <a:endParaRPr lang="en-US" altLang="en-US" b="1"/>
            </a:p>
          </p:txBody>
        </p:sp>
        <p:sp>
          <p:nvSpPr>
            <p:cNvPr id="68644" name="Rectangle 38">
              <a:extLst>
                <a:ext uri="{FF2B5EF4-FFF2-40B4-BE49-F238E27FC236}">
                  <a16:creationId xmlns:a16="http://schemas.microsoft.com/office/drawing/2014/main" id="{F03CD509-6B1C-1C4F-97B4-D2DE2408C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2418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444444"/>
                  </a:solidFill>
                  <a:latin typeface="Arial" panose="020B0604020202020204" pitchFamily="34" charset="0"/>
                </a:rPr>
                <a:t>0</a:t>
              </a:r>
              <a:endParaRPr lang="en-US" altLang="en-US" b="1"/>
            </a:p>
          </p:txBody>
        </p:sp>
        <p:sp>
          <p:nvSpPr>
            <p:cNvPr id="68645" name="Rectangle 39">
              <a:extLst>
                <a:ext uri="{FF2B5EF4-FFF2-40B4-BE49-F238E27FC236}">
                  <a16:creationId xmlns:a16="http://schemas.microsoft.com/office/drawing/2014/main" id="{A4D4EE93-3524-304E-9759-A05E1995F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4" y="2826"/>
              <a:ext cx="104" cy="5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46" name="Rectangle 42">
              <a:extLst>
                <a:ext uri="{FF2B5EF4-FFF2-40B4-BE49-F238E27FC236}">
                  <a16:creationId xmlns:a16="http://schemas.microsoft.com/office/drawing/2014/main" id="{0E501464-8C7E-8B4B-B4CE-80FCAD3CF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" y="3698"/>
              <a:ext cx="320" cy="2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47" name="Rectangle 43">
              <a:extLst>
                <a:ext uri="{FF2B5EF4-FFF2-40B4-BE49-F238E27FC236}">
                  <a16:creationId xmlns:a16="http://schemas.microsoft.com/office/drawing/2014/main" id="{7FB07606-7158-7442-BEB2-AB4AE8C6C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" y="3752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3366FF"/>
                  </a:solidFill>
                  <a:latin typeface="Arial" panose="020B0604020202020204" pitchFamily="34" charset="0"/>
                </a:rPr>
                <a:t>10</a:t>
              </a:r>
              <a:endParaRPr lang="en-US" altLang="en-US" b="1"/>
            </a:p>
          </p:txBody>
        </p:sp>
        <p:sp>
          <p:nvSpPr>
            <p:cNvPr id="68648" name="Rectangle 44">
              <a:extLst>
                <a:ext uri="{FF2B5EF4-FFF2-40B4-BE49-F238E27FC236}">
                  <a16:creationId xmlns:a16="http://schemas.microsoft.com/office/drawing/2014/main" id="{4B8E96BE-652C-9246-8107-906974384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3698"/>
              <a:ext cx="1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3366FF"/>
                  </a:solidFill>
                  <a:latin typeface="Arial" panose="020B0604020202020204" pitchFamily="34" charset="0"/>
                </a:rPr>
                <a:t>-2</a:t>
              </a:r>
              <a:endParaRPr lang="en-US" altLang="en-US" b="1"/>
            </a:p>
          </p:txBody>
        </p:sp>
        <p:sp>
          <p:nvSpPr>
            <p:cNvPr id="68649" name="Rectangle 45">
              <a:extLst>
                <a:ext uri="{FF2B5EF4-FFF2-40B4-BE49-F238E27FC236}">
                  <a16:creationId xmlns:a16="http://schemas.microsoft.com/office/drawing/2014/main" id="{ECE26BD1-C0AE-8D4C-B244-69FD4560D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3698"/>
              <a:ext cx="320" cy="2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50" name="Rectangle 46">
              <a:extLst>
                <a:ext uri="{FF2B5EF4-FFF2-40B4-BE49-F238E27FC236}">
                  <a16:creationId xmlns:a16="http://schemas.microsoft.com/office/drawing/2014/main" id="{567B460F-BCDF-C04E-A658-81057639E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3752"/>
              <a:ext cx="1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3366FF"/>
                  </a:solidFill>
                  <a:latin typeface="Arial" panose="020B0604020202020204" pitchFamily="34" charset="0"/>
                </a:rPr>
                <a:t>10</a:t>
              </a:r>
              <a:endParaRPr lang="en-US" altLang="en-US" b="1"/>
            </a:p>
          </p:txBody>
        </p:sp>
        <p:sp>
          <p:nvSpPr>
            <p:cNvPr id="68651" name="Rectangle 47">
              <a:extLst>
                <a:ext uri="{FF2B5EF4-FFF2-40B4-BE49-F238E27FC236}">
                  <a16:creationId xmlns:a16="http://schemas.microsoft.com/office/drawing/2014/main" id="{639A67AC-7A2B-C844-BE3B-B06C1C10E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6" y="3698"/>
              <a:ext cx="1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3366FF"/>
                  </a:solidFill>
                  <a:latin typeface="Arial" panose="020B0604020202020204" pitchFamily="34" charset="0"/>
                </a:rPr>
                <a:t>-1</a:t>
              </a:r>
              <a:endParaRPr lang="en-US" altLang="en-US" b="1"/>
            </a:p>
          </p:txBody>
        </p:sp>
        <p:sp>
          <p:nvSpPr>
            <p:cNvPr id="68652" name="Rectangle 48">
              <a:extLst>
                <a:ext uri="{FF2B5EF4-FFF2-40B4-BE49-F238E27FC236}">
                  <a16:creationId xmlns:a16="http://schemas.microsoft.com/office/drawing/2014/main" id="{9F256D9E-0195-7C43-9216-72FF9AAB3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698"/>
              <a:ext cx="96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53" name="Rectangle 49">
              <a:extLst>
                <a:ext uri="{FF2B5EF4-FFF2-40B4-BE49-F238E27FC236}">
                  <a16:creationId xmlns:a16="http://schemas.microsoft.com/office/drawing/2014/main" id="{D3B4A168-ECA8-1044-8CC9-E5679FD3E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4" y="375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3366FF"/>
                  </a:solidFill>
                  <a:latin typeface="Arial" panose="020B0604020202020204" pitchFamily="34" charset="0"/>
                </a:rPr>
                <a:t>1</a:t>
              </a:r>
              <a:endParaRPr lang="en-US" altLang="en-US" b="1"/>
            </a:p>
          </p:txBody>
        </p:sp>
        <p:sp>
          <p:nvSpPr>
            <p:cNvPr id="68654" name="Line 53">
              <a:extLst>
                <a:ext uri="{FF2B5EF4-FFF2-40B4-BE49-F238E27FC236}">
                  <a16:creationId xmlns:a16="http://schemas.microsoft.com/office/drawing/2014/main" id="{8C4838B0-0A31-4048-ADBE-BB59EFFB8E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6" y="2658"/>
              <a:ext cx="1360" cy="328"/>
            </a:xfrm>
            <a:prstGeom prst="line">
              <a:avLst/>
            </a:prstGeom>
            <a:noFill/>
            <a:ln w="2540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5" name="Line 54">
              <a:extLst>
                <a:ext uri="{FF2B5EF4-FFF2-40B4-BE49-F238E27FC236}">
                  <a16:creationId xmlns:a16="http://schemas.microsoft.com/office/drawing/2014/main" id="{3AE5282D-8E8C-644A-AEFF-2DBA785586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4" y="2906"/>
              <a:ext cx="1456" cy="384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6" name="Line 55">
              <a:extLst>
                <a:ext uri="{FF2B5EF4-FFF2-40B4-BE49-F238E27FC236}">
                  <a16:creationId xmlns:a16="http://schemas.microsoft.com/office/drawing/2014/main" id="{24342CD3-7AB2-E34A-A108-80BA0C0443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6" y="3402"/>
              <a:ext cx="1544" cy="24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7" name="Rectangle 56">
              <a:extLst>
                <a:ext uri="{FF2B5EF4-FFF2-40B4-BE49-F238E27FC236}">
                  <a16:creationId xmlns:a16="http://schemas.microsoft.com/office/drawing/2014/main" id="{40963749-3DAD-4E49-A230-02ECE7F5B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882"/>
              <a:ext cx="512" cy="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58" name="Rectangle 57">
              <a:extLst>
                <a:ext uri="{FF2B5EF4-FFF2-40B4-BE49-F238E27FC236}">
                  <a16:creationId xmlns:a16="http://schemas.microsoft.com/office/drawing/2014/main" id="{5B3D6CA9-DC7B-884F-923D-EF00CC879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4" y="3170"/>
              <a:ext cx="512" cy="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659" name="Rectangle 58">
              <a:extLst>
                <a:ext uri="{FF2B5EF4-FFF2-40B4-BE49-F238E27FC236}">
                  <a16:creationId xmlns:a16="http://schemas.microsoft.com/office/drawing/2014/main" id="{7EFFD91E-3518-D248-A729-3710683D9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4" y="3538"/>
              <a:ext cx="512" cy="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8660" name="Group 138">
              <a:extLst>
                <a:ext uri="{FF2B5EF4-FFF2-40B4-BE49-F238E27FC236}">
                  <a16:creationId xmlns:a16="http://schemas.microsoft.com/office/drawing/2014/main" id="{35294B0E-3B81-A04B-95EA-BE7ED4F41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3" y="3865"/>
              <a:ext cx="2696" cy="299"/>
              <a:chOff x="2200" y="3856"/>
              <a:chExt cx="2696" cy="299"/>
            </a:xfrm>
          </p:grpSpPr>
          <p:sp>
            <p:nvSpPr>
              <p:cNvPr id="68737" name="Rectangle 40">
                <a:extLst>
                  <a:ext uri="{FF2B5EF4-FFF2-40B4-BE49-F238E27FC236}">
                    <a16:creationId xmlns:a16="http://schemas.microsoft.com/office/drawing/2014/main" id="{26157A62-6D13-474E-B981-0C87D9AE2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3912"/>
                <a:ext cx="2696" cy="16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8738" name="Rectangle 41">
                <a:extLst>
                  <a:ext uri="{FF2B5EF4-FFF2-40B4-BE49-F238E27FC236}">
                    <a16:creationId xmlns:a16="http://schemas.microsoft.com/office/drawing/2014/main" id="{CBC5E660-4A12-894C-885A-3D56C8BDA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3912"/>
                <a:ext cx="26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 b="1">
                    <a:solidFill>
                      <a:srgbClr val="3366FF"/>
                    </a:solidFill>
                    <a:latin typeface="Arial" panose="020B0604020202020204" pitchFamily="34" charset="0"/>
                  </a:rPr>
                  <a:t>Steady state creep rate        (%/1000hr)</a:t>
                </a:r>
                <a:endParaRPr lang="en-US" altLang="en-US" b="1"/>
              </a:p>
            </p:txBody>
          </p:sp>
          <p:grpSp>
            <p:nvGrpSpPr>
              <p:cNvPr id="68739" name="Group 52">
                <a:extLst>
                  <a:ext uri="{FF2B5EF4-FFF2-40B4-BE49-F238E27FC236}">
                    <a16:creationId xmlns:a16="http://schemas.microsoft.com/office/drawing/2014/main" id="{7C9FA107-3612-7C42-9B3C-0E23A84CD3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0" y="3856"/>
                <a:ext cx="186" cy="299"/>
                <a:chOff x="3880" y="3856"/>
                <a:chExt cx="186" cy="299"/>
              </a:xfrm>
            </p:grpSpPr>
            <p:sp>
              <p:nvSpPr>
                <p:cNvPr id="68741" name="Rectangle 50">
                  <a:extLst>
                    <a:ext uri="{FF2B5EF4-FFF2-40B4-BE49-F238E27FC236}">
                      <a16:creationId xmlns:a16="http://schemas.microsoft.com/office/drawing/2014/main" id="{C1E5FA99-F98A-2B45-B35D-2B56B28DB6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0" y="3856"/>
                  <a:ext cx="132" cy="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b="1">
                      <a:solidFill>
                        <a:srgbClr val="3366FF"/>
                      </a:solidFill>
                      <a:latin typeface="Symbol" pitchFamily="2" charset="2"/>
                    </a:rPr>
                    <a:t>e </a:t>
                  </a:r>
                  <a:endParaRPr lang="en-US" altLang="en-US" b="1"/>
                </a:p>
              </p:txBody>
            </p:sp>
            <p:sp>
              <p:nvSpPr>
                <p:cNvPr id="68742" name="Rectangle 51">
                  <a:extLst>
                    <a:ext uri="{FF2B5EF4-FFF2-40B4-BE49-F238E27FC236}">
                      <a16:creationId xmlns:a16="http://schemas.microsoft.com/office/drawing/2014/main" id="{7BC7E563-A7CE-D941-93AE-1BFA417D0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68" y="3944"/>
                  <a:ext cx="98" cy="2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2200" b="1" i="1">
                      <a:solidFill>
                        <a:srgbClr val="3366FF"/>
                      </a:solidFill>
                      <a:latin typeface="Arial" panose="020B0604020202020204" pitchFamily="34" charset="0"/>
                    </a:rPr>
                    <a:t>s</a:t>
                  </a:r>
                  <a:endParaRPr lang="en-US" altLang="en-US" b="1" i="1"/>
                </a:p>
              </p:txBody>
            </p:sp>
          </p:grpSp>
          <p:sp>
            <p:nvSpPr>
              <p:cNvPr id="68740" name="Oval 59">
                <a:extLst>
                  <a:ext uri="{FF2B5EF4-FFF2-40B4-BE49-F238E27FC236}">
                    <a16:creationId xmlns:a16="http://schemas.microsoft.com/office/drawing/2014/main" id="{DC547D79-84EC-A54B-8922-57C558E67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8" y="3900"/>
                <a:ext cx="24" cy="24"/>
              </a:xfrm>
              <a:prstGeom prst="ellipse">
                <a:avLst/>
              </a:prstGeom>
              <a:solidFill>
                <a:srgbClr val="0033CC"/>
              </a:solidFill>
              <a:ln w="127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8661" name="Line 60">
              <a:extLst>
                <a:ext uri="{FF2B5EF4-FFF2-40B4-BE49-F238E27FC236}">
                  <a16:creationId xmlns:a16="http://schemas.microsoft.com/office/drawing/2014/main" id="{B2309D22-C1AB-0D46-9DD4-DD326D1C4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2" name="Line 61">
              <a:extLst>
                <a:ext uri="{FF2B5EF4-FFF2-40B4-BE49-F238E27FC236}">
                  <a16:creationId xmlns:a16="http://schemas.microsoft.com/office/drawing/2014/main" id="{A823BDD8-89CA-1F4B-AE67-654E6D070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4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3" name="Line 62">
              <a:extLst>
                <a:ext uri="{FF2B5EF4-FFF2-40B4-BE49-F238E27FC236}">
                  <a16:creationId xmlns:a16="http://schemas.microsoft.com/office/drawing/2014/main" id="{A816F802-450B-1148-B04A-46D8111E34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4" name="Line 63">
              <a:extLst>
                <a:ext uri="{FF2B5EF4-FFF2-40B4-BE49-F238E27FC236}">
                  <a16:creationId xmlns:a16="http://schemas.microsoft.com/office/drawing/2014/main" id="{09F6F023-57F8-7F47-BCAF-6F3C62E8F5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5" name="Line 64">
              <a:extLst>
                <a:ext uri="{FF2B5EF4-FFF2-40B4-BE49-F238E27FC236}">
                  <a16:creationId xmlns:a16="http://schemas.microsoft.com/office/drawing/2014/main" id="{A20D6D85-D7C7-7940-BEE2-6D727892E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2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6" name="Line 65">
              <a:extLst>
                <a:ext uri="{FF2B5EF4-FFF2-40B4-BE49-F238E27FC236}">
                  <a16:creationId xmlns:a16="http://schemas.microsoft.com/office/drawing/2014/main" id="{31342DD4-6DB5-A94B-BAEE-72FB96CE0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8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7" name="Line 66">
              <a:extLst>
                <a:ext uri="{FF2B5EF4-FFF2-40B4-BE49-F238E27FC236}">
                  <a16:creationId xmlns:a16="http://schemas.microsoft.com/office/drawing/2014/main" id="{050774C4-141C-9D48-9608-718D20B00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4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8" name="Line 67">
              <a:extLst>
                <a:ext uri="{FF2B5EF4-FFF2-40B4-BE49-F238E27FC236}">
                  <a16:creationId xmlns:a16="http://schemas.microsoft.com/office/drawing/2014/main" id="{44045B1E-084E-FB45-968F-D303CEE305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0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9" name="Line 68">
              <a:extLst>
                <a:ext uri="{FF2B5EF4-FFF2-40B4-BE49-F238E27FC236}">
                  <a16:creationId xmlns:a16="http://schemas.microsoft.com/office/drawing/2014/main" id="{B9E17506-BF8D-7142-AF4B-8FC0495A5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6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0" name="Line 69">
              <a:extLst>
                <a:ext uri="{FF2B5EF4-FFF2-40B4-BE49-F238E27FC236}">
                  <a16:creationId xmlns:a16="http://schemas.microsoft.com/office/drawing/2014/main" id="{EB8BFB14-B444-B941-A424-61C4FC07A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1" name="Line 70">
              <a:extLst>
                <a:ext uri="{FF2B5EF4-FFF2-40B4-BE49-F238E27FC236}">
                  <a16:creationId xmlns:a16="http://schemas.microsoft.com/office/drawing/2014/main" id="{9478C943-CB60-D249-8032-58B685655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2" name="Line 71">
              <a:extLst>
                <a:ext uri="{FF2B5EF4-FFF2-40B4-BE49-F238E27FC236}">
                  <a16:creationId xmlns:a16="http://schemas.microsoft.com/office/drawing/2014/main" id="{F36D61B3-1359-3242-86C9-DAE24D3135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3" name="Line 72">
              <a:extLst>
                <a:ext uri="{FF2B5EF4-FFF2-40B4-BE49-F238E27FC236}">
                  <a16:creationId xmlns:a16="http://schemas.microsoft.com/office/drawing/2014/main" id="{06CA47C8-893B-0341-8AC2-C6258637E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4" name="Line 73">
              <a:extLst>
                <a:ext uri="{FF2B5EF4-FFF2-40B4-BE49-F238E27FC236}">
                  <a16:creationId xmlns:a16="http://schemas.microsoft.com/office/drawing/2014/main" id="{5E158916-6C3D-C44A-8EB8-F3DFA1FCD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6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5" name="Line 74">
              <a:extLst>
                <a:ext uri="{FF2B5EF4-FFF2-40B4-BE49-F238E27FC236}">
                  <a16:creationId xmlns:a16="http://schemas.microsoft.com/office/drawing/2014/main" id="{095CA5B0-0D0B-9E4B-86DB-F40BE74F0A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2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6" name="Line 75">
              <a:extLst>
                <a:ext uri="{FF2B5EF4-FFF2-40B4-BE49-F238E27FC236}">
                  <a16:creationId xmlns:a16="http://schemas.microsoft.com/office/drawing/2014/main" id="{B1D416B1-78E5-C644-B4C6-45B1C79AED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7" name="Line 76">
              <a:extLst>
                <a:ext uri="{FF2B5EF4-FFF2-40B4-BE49-F238E27FC236}">
                  <a16:creationId xmlns:a16="http://schemas.microsoft.com/office/drawing/2014/main" id="{79F3148C-EC73-2540-86C6-FFDE8DECEA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4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8" name="Line 77">
              <a:extLst>
                <a:ext uri="{FF2B5EF4-FFF2-40B4-BE49-F238E27FC236}">
                  <a16:creationId xmlns:a16="http://schemas.microsoft.com/office/drawing/2014/main" id="{BFD7F861-9AD8-2C43-9FD3-5EFE79B4F0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0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9" name="Line 78">
              <a:extLst>
                <a:ext uri="{FF2B5EF4-FFF2-40B4-BE49-F238E27FC236}">
                  <a16:creationId xmlns:a16="http://schemas.microsoft.com/office/drawing/2014/main" id="{D5E224DB-9DF3-AE4E-AACB-9DA9DD3C14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6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0" name="Line 79">
              <a:extLst>
                <a:ext uri="{FF2B5EF4-FFF2-40B4-BE49-F238E27FC236}">
                  <a16:creationId xmlns:a16="http://schemas.microsoft.com/office/drawing/2014/main" id="{DF9FD67E-2DFD-0040-BAB0-04DC0E8A15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1" name="Line 80">
              <a:extLst>
                <a:ext uri="{FF2B5EF4-FFF2-40B4-BE49-F238E27FC236}">
                  <a16:creationId xmlns:a16="http://schemas.microsoft.com/office/drawing/2014/main" id="{D39BE5BB-717F-EE4B-B71B-66D97AD29A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2" name="Line 81">
              <a:extLst>
                <a:ext uri="{FF2B5EF4-FFF2-40B4-BE49-F238E27FC236}">
                  <a16:creationId xmlns:a16="http://schemas.microsoft.com/office/drawing/2014/main" id="{D5AAB920-9C7F-7449-A65F-486E8636C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3" name="Line 82">
              <a:extLst>
                <a:ext uri="{FF2B5EF4-FFF2-40B4-BE49-F238E27FC236}">
                  <a16:creationId xmlns:a16="http://schemas.microsoft.com/office/drawing/2014/main" id="{47DCAD6B-7680-854A-B972-1EC3FFB12B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0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4" name="Line 83">
              <a:extLst>
                <a:ext uri="{FF2B5EF4-FFF2-40B4-BE49-F238E27FC236}">
                  <a16:creationId xmlns:a16="http://schemas.microsoft.com/office/drawing/2014/main" id="{15F0A29A-3B3D-D647-9F47-C3E65BB49F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5" name="Line 84">
              <a:extLst>
                <a:ext uri="{FF2B5EF4-FFF2-40B4-BE49-F238E27FC236}">
                  <a16:creationId xmlns:a16="http://schemas.microsoft.com/office/drawing/2014/main" id="{2EEBE2F6-4212-EC47-A2A9-402C0407C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6" name="Line 85">
              <a:extLst>
                <a:ext uri="{FF2B5EF4-FFF2-40B4-BE49-F238E27FC236}">
                  <a16:creationId xmlns:a16="http://schemas.microsoft.com/office/drawing/2014/main" id="{AA2ED641-D2B0-054B-9031-631494AA0F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8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7" name="Line 86">
              <a:extLst>
                <a:ext uri="{FF2B5EF4-FFF2-40B4-BE49-F238E27FC236}">
                  <a16:creationId xmlns:a16="http://schemas.microsoft.com/office/drawing/2014/main" id="{D69BCC3F-4778-7B45-BC00-6D56A12A37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4" y="2930"/>
              <a:ext cx="3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8" name="Line 87">
              <a:extLst>
                <a:ext uri="{FF2B5EF4-FFF2-40B4-BE49-F238E27FC236}">
                  <a16:creationId xmlns:a16="http://schemas.microsoft.com/office/drawing/2014/main" id="{E57EBAFF-7CFC-1D46-9A8D-D3ECEE03C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930"/>
              <a:ext cx="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9" name="Line 88">
              <a:extLst>
                <a:ext uri="{FF2B5EF4-FFF2-40B4-BE49-F238E27FC236}">
                  <a16:creationId xmlns:a16="http://schemas.microsoft.com/office/drawing/2014/main" id="{8DB2E7EF-ABF9-B649-A9F8-66259A423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2930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0" name="Line 89">
              <a:extLst>
                <a:ext uri="{FF2B5EF4-FFF2-40B4-BE49-F238E27FC236}">
                  <a16:creationId xmlns:a16="http://schemas.microsoft.com/office/drawing/2014/main" id="{F4C6194F-8B0E-7845-A48D-EF020B00A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2986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1" name="Line 90">
              <a:extLst>
                <a:ext uri="{FF2B5EF4-FFF2-40B4-BE49-F238E27FC236}">
                  <a16:creationId xmlns:a16="http://schemas.microsoft.com/office/drawing/2014/main" id="{BEF69BC6-13F2-F84B-8B12-E115BE724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042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2" name="Line 91">
              <a:extLst>
                <a:ext uri="{FF2B5EF4-FFF2-40B4-BE49-F238E27FC236}">
                  <a16:creationId xmlns:a16="http://schemas.microsoft.com/office/drawing/2014/main" id="{522DF613-4B83-CF49-8ABF-ED0034E499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098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3" name="Line 92">
              <a:extLst>
                <a:ext uri="{FF2B5EF4-FFF2-40B4-BE49-F238E27FC236}">
                  <a16:creationId xmlns:a16="http://schemas.microsoft.com/office/drawing/2014/main" id="{B1A8CDE6-F8AA-1A4E-B774-FDE9CEC26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154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4" name="Line 93">
              <a:extLst>
                <a:ext uri="{FF2B5EF4-FFF2-40B4-BE49-F238E27FC236}">
                  <a16:creationId xmlns:a16="http://schemas.microsoft.com/office/drawing/2014/main" id="{D6629573-B169-A740-BA97-54FE9B3D3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210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5" name="Line 94">
              <a:extLst>
                <a:ext uri="{FF2B5EF4-FFF2-40B4-BE49-F238E27FC236}">
                  <a16:creationId xmlns:a16="http://schemas.microsoft.com/office/drawing/2014/main" id="{BFA0FEBA-0378-AE4C-9477-94DD4CC17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266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6" name="Line 95">
              <a:extLst>
                <a:ext uri="{FF2B5EF4-FFF2-40B4-BE49-F238E27FC236}">
                  <a16:creationId xmlns:a16="http://schemas.microsoft.com/office/drawing/2014/main" id="{3551594A-484C-D048-8365-8674205D4B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322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7" name="Line 96">
              <a:extLst>
                <a:ext uri="{FF2B5EF4-FFF2-40B4-BE49-F238E27FC236}">
                  <a16:creationId xmlns:a16="http://schemas.microsoft.com/office/drawing/2014/main" id="{730BBBD0-9D22-6749-969A-188C7DF39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378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8" name="Line 97">
              <a:extLst>
                <a:ext uri="{FF2B5EF4-FFF2-40B4-BE49-F238E27FC236}">
                  <a16:creationId xmlns:a16="http://schemas.microsoft.com/office/drawing/2014/main" id="{551D7F41-F097-BF47-BDF6-3DD868974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434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9" name="Line 98">
              <a:extLst>
                <a:ext uri="{FF2B5EF4-FFF2-40B4-BE49-F238E27FC236}">
                  <a16:creationId xmlns:a16="http://schemas.microsoft.com/office/drawing/2014/main" id="{152E843C-A4C6-3640-8180-7AEF90319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490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00" name="Line 99">
              <a:extLst>
                <a:ext uri="{FF2B5EF4-FFF2-40B4-BE49-F238E27FC236}">
                  <a16:creationId xmlns:a16="http://schemas.microsoft.com/office/drawing/2014/main" id="{F00A9974-F639-144D-A8F8-4ECC595BA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546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01" name="Line 100">
              <a:extLst>
                <a:ext uri="{FF2B5EF4-FFF2-40B4-BE49-F238E27FC236}">
                  <a16:creationId xmlns:a16="http://schemas.microsoft.com/office/drawing/2014/main" id="{1E43B27D-BEF2-2844-8FA0-209CB7D73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602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02" name="Line 101">
              <a:extLst>
                <a:ext uri="{FF2B5EF4-FFF2-40B4-BE49-F238E27FC236}">
                  <a16:creationId xmlns:a16="http://schemas.microsoft.com/office/drawing/2014/main" id="{6EE8BAE8-E27B-DC40-9933-08A654E303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658"/>
              <a:ext cx="1" cy="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03" name="Line 102">
              <a:extLst>
                <a:ext uri="{FF2B5EF4-FFF2-40B4-BE49-F238E27FC236}">
                  <a16:creationId xmlns:a16="http://schemas.microsoft.com/office/drawing/2014/main" id="{9684320E-D52A-CB42-8B72-87587F2D4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2930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04" name="Line 103">
              <a:extLst>
                <a:ext uri="{FF2B5EF4-FFF2-40B4-BE49-F238E27FC236}">
                  <a16:creationId xmlns:a16="http://schemas.microsoft.com/office/drawing/2014/main" id="{DCC701DC-0CB7-4B41-99DB-25535B4B1A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2986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05" name="Line 104">
              <a:extLst>
                <a:ext uri="{FF2B5EF4-FFF2-40B4-BE49-F238E27FC236}">
                  <a16:creationId xmlns:a16="http://schemas.microsoft.com/office/drawing/2014/main" id="{FD08A0C2-A139-2146-B345-2A6A536ED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042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06" name="Line 105">
              <a:extLst>
                <a:ext uri="{FF2B5EF4-FFF2-40B4-BE49-F238E27FC236}">
                  <a16:creationId xmlns:a16="http://schemas.microsoft.com/office/drawing/2014/main" id="{F1292F0A-197B-5340-82A7-DC07AD0C58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098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07" name="Line 106">
              <a:extLst>
                <a:ext uri="{FF2B5EF4-FFF2-40B4-BE49-F238E27FC236}">
                  <a16:creationId xmlns:a16="http://schemas.microsoft.com/office/drawing/2014/main" id="{074B9D2D-05BD-2E4F-A9E6-5565652E1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154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08" name="Line 107">
              <a:extLst>
                <a:ext uri="{FF2B5EF4-FFF2-40B4-BE49-F238E27FC236}">
                  <a16:creationId xmlns:a16="http://schemas.microsoft.com/office/drawing/2014/main" id="{BD937B46-8B10-5343-AB41-989B879F3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210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09" name="Line 108">
              <a:extLst>
                <a:ext uri="{FF2B5EF4-FFF2-40B4-BE49-F238E27FC236}">
                  <a16:creationId xmlns:a16="http://schemas.microsoft.com/office/drawing/2014/main" id="{B7695F26-FC58-0942-ABA4-5565E475D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266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0" name="Line 109">
              <a:extLst>
                <a:ext uri="{FF2B5EF4-FFF2-40B4-BE49-F238E27FC236}">
                  <a16:creationId xmlns:a16="http://schemas.microsoft.com/office/drawing/2014/main" id="{F85DC9AA-0E3F-F64D-86BE-8BC0D6226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322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1" name="Line 110">
              <a:extLst>
                <a:ext uri="{FF2B5EF4-FFF2-40B4-BE49-F238E27FC236}">
                  <a16:creationId xmlns:a16="http://schemas.microsoft.com/office/drawing/2014/main" id="{7A978056-85F2-D14D-BA9E-A40892B3B5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378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2" name="Line 111">
              <a:extLst>
                <a:ext uri="{FF2B5EF4-FFF2-40B4-BE49-F238E27FC236}">
                  <a16:creationId xmlns:a16="http://schemas.microsoft.com/office/drawing/2014/main" id="{DB470A4C-26E6-8046-A201-E259C184D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434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3" name="Line 112">
              <a:extLst>
                <a:ext uri="{FF2B5EF4-FFF2-40B4-BE49-F238E27FC236}">
                  <a16:creationId xmlns:a16="http://schemas.microsoft.com/office/drawing/2014/main" id="{B58C44F8-A8BE-AB4E-B7A1-956370791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490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4" name="Line 113">
              <a:extLst>
                <a:ext uri="{FF2B5EF4-FFF2-40B4-BE49-F238E27FC236}">
                  <a16:creationId xmlns:a16="http://schemas.microsoft.com/office/drawing/2014/main" id="{8EF139ED-C143-FF48-85F8-5CD8A29AD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546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5" name="Line 114">
              <a:extLst>
                <a:ext uri="{FF2B5EF4-FFF2-40B4-BE49-F238E27FC236}">
                  <a16:creationId xmlns:a16="http://schemas.microsoft.com/office/drawing/2014/main" id="{683C67C7-8453-DA42-B87C-3242C2173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602"/>
              <a:ext cx="1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6" name="Line 115">
              <a:extLst>
                <a:ext uri="{FF2B5EF4-FFF2-40B4-BE49-F238E27FC236}">
                  <a16:creationId xmlns:a16="http://schemas.microsoft.com/office/drawing/2014/main" id="{9B558612-935A-014C-937E-1F3BC8EFB5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2" y="3658"/>
              <a:ext cx="1" cy="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7" name="Rectangle 116">
              <a:extLst>
                <a:ext uri="{FF2B5EF4-FFF2-40B4-BE49-F238E27FC236}">
                  <a16:creationId xmlns:a16="http://schemas.microsoft.com/office/drawing/2014/main" id="{6D46EBA4-40AB-5A4F-84C5-650AC40C1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2" y="2454"/>
              <a:ext cx="1920" cy="123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718" name="Line 117">
              <a:extLst>
                <a:ext uri="{FF2B5EF4-FFF2-40B4-BE49-F238E27FC236}">
                  <a16:creationId xmlns:a16="http://schemas.microsoft.com/office/drawing/2014/main" id="{97AE078A-8225-FE4C-885C-38DC06778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64" y="3626"/>
              <a:ext cx="1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9" name="Line 118">
              <a:extLst>
                <a:ext uri="{FF2B5EF4-FFF2-40B4-BE49-F238E27FC236}">
                  <a16:creationId xmlns:a16="http://schemas.microsoft.com/office/drawing/2014/main" id="{5931EA46-087E-9949-89D9-57F8845952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8" y="3618"/>
              <a:ext cx="1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20" name="Line 119">
              <a:extLst>
                <a:ext uri="{FF2B5EF4-FFF2-40B4-BE49-F238E27FC236}">
                  <a16:creationId xmlns:a16="http://schemas.microsoft.com/office/drawing/2014/main" id="{69A4C86A-AB1D-0D4E-841B-54521DB5E7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64" y="3618"/>
              <a:ext cx="1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21" name="Line 120">
              <a:extLst>
                <a:ext uri="{FF2B5EF4-FFF2-40B4-BE49-F238E27FC236}">
                  <a16:creationId xmlns:a16="http://schemas.microsoft.com/office/drawing/2014/main" id="{C0612D94-0756-6540-AF7C-C60EFC4D8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3546"/>
              <a:ext cx="7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22" name="Line 121">
              <a:extLst>
                <a:ext uri="{FF2B5EF4-FFF2-40B4-BE49-F238E27FC236}">
                  <a16:creationId xmlns:a16="http://schemas.microsoft.com/office/drawing/2014/main" id="{2432AA82-565B-BB44-9FE1-BB7EA2EC4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" y="3298"/>
              <a:ext cx="6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23" name="Line 122">
              <a:extLst>
                <a:ext uri="{FF2B5EF4-FFF2-40B4-BE49-F238E27FC236}">
                  <a16:creationId xmlns:a16="http://schemas.microsoft.com/office/drawing/2014/main" id="{8DABE117-01AE-8248-A498-D824DD0025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3042"/>
              <a:ext cx="7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24" name="Line 123">
              <a:extLst>
                <a:ext uri="{FF2B5EF4-FFF2-40B4-BE49-F238E27FC236}">
                  <a16:creationId xmlns:a16="http://schemas.microsoft.com/office/drawing/2014/main" id="{55F592FE-1E6A-4B42-89E2-26A0F11578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722"/>
              <a:ext cx="7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25" name="Line 124">
              <a:extLst>
                <a:ext uri="{FF2B5EF4-FFF2-40B4-BE49-F238E27FC236}">
                  <a16:creationId xmlns:a16="http://schemas.microsoft.com/office/drawing/2014/main" id="{458F1F27-1FD2-7B49-8CF1-22E36F909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0" y="2482"/>
              <a:ext cx="72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26" name="Rectangle 125">
              <a:extLst>
                <a:ext uri="{FF2B5EF4-FFF2-40B4-BE49-F238E27FC236}">
                  <a16:creationId xmlns:a16="http://schemas.microsoft.com/office/drawing/2014/main" id="{67DB2E97-715F-D74C-9E8D-5E9CA200D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2330"/>
              <a:ext cx="1200" cy="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727" name="Rectangle 126">
              <a:extLst>
                <a:ext uri="{FF2B5EF4-FFF2-40B4-BE49-F238E27FC236}">
                  <a16:creationId xmlns:a16="http://schemas.microsoft.com/office/drawing/2014/main" id="{8BBDF99D-73FE-6E4A-B757-A952FA05C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" y="2330"/>
              <a:ext cx="112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444444"/>
                  </a:solidFill>
                  <a:latin typeface="Arial" panose="020B0604020202020204" pitchFamily="34" charset="0"/>
                </a:rPr>
                <a:t>Stress (MPa)</a:t>
              </a:r>
              <a:endParaRPr lang="en-US" altLang="en-US"/>
            </a:p>
          </p:txBody>
        </p:sp>
        <p:sp>
          <p:nvSpPr>
            <p:cNvPr id="68728" name="Rectangle 127">
              <a:extLst>
                <a:ext uri="{FF2B5EF4-FFF2-40B4-BE49-F238E27FC236}">
                  <a16:creationId xmlns:a16="http://schemas.microsoft.com/office/drawing/2014/main" id="{6C72C3E6-8ED5-BC47-A4CB-1C55F8D60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8" y="2554"/>
              <a:ext cx="376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729" name="Rectangle 128">
              <a:extLst>
                <a:ext uri="{FF2B5EF4-FFF2-40B4-BE49-F238E27FC236}">
                  <a16:creationId xmlns:a16="http://schemas.microsoft.com/office/drawing/2014/main" id="{BD7F32CD-D65F-8E41-A814-1452A9687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8" y="2554"/>
              <a:ext cx="40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660000"/>
                  </a:solidFill>
                  <a:latin typeface="Arial" panose="020B0604020202020204" pitchFamily="34" charset="0"/>
                </a:rPr>
                <a:t>427</a:t>
              </a:r>
              <a:r>
                <a:rPr lang="en-US" altLang="en-US" sz="1800" b="1">
                  <a:solidFill>
                    <a:srgbClr val="66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°C</a:t>
              </a:r>
              <a:endParaRPr lang="en-US" altLang="en-US" b="1">
                <a:cs typeface="Arial" panose="020B0604020202020204" pitchFamily="34" charset="0"/>
              </a:endParaRPr>
            </a:p>
          </p:txBody>
        </p:sp>
        <p:sp>
          <p:nvSpPr>
            <p:cNvPr id="68730" name="Rectangle 129">
              <a:extLst>
                <a:ext uri="{FF2B5EF4-FFF2-40B4-BE49-F238E27FC236}">
                  <a16:creationId xmlns:a16="http://schemas.microsoft.com/office/drawing/2014/main" id="{9B342982-6A41-2041-9634-90C61705A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2826"/>
              <a:ext cx="376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731" name="Rectangle 130">
              <a:extLst>
                <a:ext uri="{FF2B5EF4-FFF2-40B4-BE49-F238E27FC236}">
                  <a16:creationId xmlns:a16="http://schemas.microsoft.com/office/drawing/2014/main" id="{85FCEA40-9763-604D-BB21-C2226E0F2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2826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CC0000"/>
                  </a:solidFill>
                  <a:latin typeface="Arial" panose="020B0604020202020204" pitchFamily="34" charset="0"/>
                </a:rPr>
                <a:t>538</a:t>
              </a:r>
              <a:endParaRPr lang="en-US" altLang="en-US" b="1"/>
            </a:p>
          </p:txBody>
        </p:sp>
        <p:sp>
          <p:nvSpPr>
            <p:cNvPr id="68732" name="Rectangle 131">
              <a:extLst>
                <a:ext uri="{FF2B5EF4-FFF2-40B4-BE49-F238E27FC236}">
                  <a16:creationId xmlns:a16="http://schemas.microsoft.com/office/drawing/2014/main" id="{36CBBD57-F9C4-2B47-B0E1-CEFF48FB3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826"/>
              <a:ext cx="16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°C</a:t>
              </a:r>
              <a:endParaRPr lang="en-US" altLang="en-US" b="1">
                <a:cs typeface="Arial" panose="020B0604020202020204" pitchFamily="34" charset="0"/>
              </a:endParaRPr>
            </a:p>
          </p:txBody>
        </p:sp>
        <p:sp>
          <p:nvSpPr>
            <p:cNvPr id="68733" name="Rectangle 132">
              <a:extLst>
                <a:ext uri="{FF2B5EF4-FFF2-40B4-BE49-F238E27FC236}">
                  <a16:creationId xmlns:a16="http://schemas.microsoft.com/office/drawing/2014/main" id="{F34EF1BC-62F4-7245-BE9C-3345D5E7F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" y="3322"/>
              <a:ext cx="376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8734" name="Rectangle 133">
              <a:extLst>
                <a:ext uri="{FF2B5EF4-FFF2-40B4-BE49-F238E27FC236}">
                  <a16:creationId xmlns:a16="http://schemas.microsoft.com/office/drawing/2014/main" id="{33468832-B7A3-FD41-A1AF-7A3C052B3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" y="3322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0000FF"/>
                  </a:solidFill>
                  <a:latin typeface="Arial" panose="020B0604020202020204" pitchFamily="34" charset="0"/>
                </a:rPr>
                <a:t>649</a:t>
              </a:r>
              <a:endParaRPr lang="en-US" altLang="en-US" b="1">
                <a:solidFill>
                  <a:srgbClr val="0000FF"/>
                </a:solidFill>
              </a:endParaRPr>
            </a:p>
          </p:txBody>
        </p:sp>
        <p:sp>
          <p:nvSpPr>
            <p:cNvPr id="68735" name="Rectangle 134">
              <a:extLst>
                <a:ext uri="{FF2B5EF4-FFF2-40B4-BE49-F238E27FC236}">
                  <a16:creationId xmlns:a16="http://schemas.microsoft.com/office/drawing/2014/main" id="{A0943DA5-E898-BA4C-A917-761DB5BED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2" y="3322"/>
              <a:ext cx="16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°C</a:t>
              </a:r>
              <a:endParaRPr lang="en-US" altLang="en-US" b="1">
                <a:solidFill>
                  <a:srgbClr val="0000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8736" name="Rectangle 19">
              <a:extLst>
                <a:ext uri="{FF2B5EF4-FFF2-40B4-BE49-F238E27FC236}">
                  <a16:creationId xmlns:a16="http://schemas.microsoft.com/office/drawing/2014/main" id="{5812AAEE-79E7-894C-A64E-1983223FF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352"/>
              <a:ext cx="1152" cy="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Adapted from</a:t>
              </a:r>
            </a:p>
            <a:p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Fig. 8.31, </a:t>
              </a:r>
              <a:r>
                <a:rPr lang="en-US" altLang="en-US" sz="1200" i="1">
                  <a:solidFill>
                    <a:srgbClr val="000000"/>
                  </a:solidFill>
                  <a:latin typeface="Arial" panose="020B0604020202020204" pitchFamily="34" charset="0"/>
                </a:rPr>
                <a:t>Callister 7e.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(Fig. 8.31 is from </a:t>
              </a:r>
              <a:r>
                <a:rPr lang="en-US" altLang="en-US" sz="1200" i="1">
                  <a:solidFill>
                    <a:srgbClr val="000000"/>
                  </a:solidFill>
                  <a:latin typeface="Arial" panose="020B0604020202020204" pitchFamily="34" charset="0"/>
                </a:rPr>
                <a:t>Metals Handbook:  Properties and Selection:  Stainless Steels, Tool Materials, and Special Purpose Metals</a:t>
              </a: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, Vol. 3, 9th ed., D. Benjamin (Senior Ed.), American Society for Metals, 1980, p. 131.)</a:t>
              </a:r>
            </a:p>
          </p:txBody>
        </p:sp>
      </p:grpSp>
      <p:graphicFrame>
        <p:nvGraphicFramePr>
          <p:cNvPr id="68610" name="Object 2">
            <a:extLst>
              <a:ext uri="{FF2B5EF4-FFF2-40B4-BE49-F238E27FC236}">
                <a16:creationId xmlns:a16="http://schemas.microsoft.com/office/drawing/2014/main" id="{A2AA7689-1B18-DF46-9B2C-246919696B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4725" y="2317750"/>
          <a:ext cx="2833688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6" name="Equation" r:id="rId4" imgW="16236950" imgH="4972050" progId="Equation.3">
                  <p:embed/>
                </p:oleObj>
              </mc:Choice>
              <mc:Fallback>
                <p:oleObj name="Equation" r:id="rId4" imgW="16236950" imgH="497205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2317750"/>
                        <a:ext cx="2833688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7" name="Rectangle 22">
            <a:extLst>
              <a:ext uri="{FF2B5EF4-FFF2-40B4-BE49-F238E27FC236}">
                <a16:creationId xmlns:a16="http://schemas.microsoft.com/office/drawing/2014/main" id="{35CF974A-F83F-CD4A-BAB7-8C41176A60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Secondary Creep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8224864E-8596-6041-B811-0F696F6F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F25589F2-379D-E344-94AC-4BFD10AA9C3E}" type="slidenum">
              <a:rPr lang="en-US" altLang="en-US" sz="1200">
                <a:latin typeface="Arial" panose="020B0604020202020204" pitchFamily="34" charset="0"/>
              </a:rPr>
              <a:pPr/>
              <a:t>35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0662" name="Rectangle 2">
            <a:extLst>
              <a:ext uri="{FF2B5EF4-FFF2-40B4-BE49-F238E27FC236}">
                <a16:creationId xmlns:a16="http://schemas.microsoft.com/office/drawing/2014/main" id="{21CE5153-E8C3-E146-B5B3-4112F56EE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Creep Failure</a:t>
            </a:r>
          </a:p>
        </p:txBody>
      </p:sp>
      <p:sp>
        <p:nvSpPr>
          <p:cNvPr id="319492" name="Rectangle 4">
            <a:extLst>
              <a:ext uri="{FF2B5EF4-FFF2-40B4-BE49-F238E27FC236}">
                <a16:creationId xmlns:a16="http://schemas.microsoft.com/office/drawing/2014/main" id="{B8453095-0B01-F64C-BA71-2E56610D5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990600"/>
            <a:ext cx="43434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 Estimate rupture time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 </a:t>
            </a:r>
            <a:r>
              <a:rPr lang="en-US" altLang="en-US" sz="2000">
                <a:latin typeface="Arial" panose="020B0604020202020204" pitchFamily="34" charset="0"/>
              </a:rPr>
              <a:t>S-590 Iron, </a:t>
            </a:r>
            <a:r>
              <a:rPr lang="en-US" altLang="en-US" sz="2000" i="1">
                <a:latin typeface="Arial" panose="020B0604020202020204" pitchFamily="34" charset="0"/>
              </a:rPr>
              <a:t>T</a:t>
            </a:r>
            <a:r>
              <a:rPr lang="en-US" altLang="en-US" sz="2000">
                <a:latin typeface="Arial" panose="020B0604020202020204" pitchFamily="34" charset="0"/>
              </a:rPr>
              <a:t> = 800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°C, </a:t>
            </a:r>
            <a:r>
              <a:rPr lang="en-US" altLang="en-US" sz="2000"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= 20 ksi</a:t>
            </a:r>
          </a:p>
        </p:txBody>
      </p:sp>
      <p:grpSp>
        <p:nvGrpSpPr>
          <p:cNvPr id="70664" name="Group 73">
            <a:extLst>
              <a:ext uri="{FF2B5EF4-FFF2-40B4-BE49-F238E27FC236}">
                <a16:creationId xmlns:a16="http://schemas.microsoft.com/office/drawing/2014/main" id="{A92A4B49-BFBA-8C43-B928-3EF377F81AD8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990600"/>
            <a:ext cx="3932238" cy="5334000"/>
            <a:chOff x="288" y="624"/>
            <a:chExt cx="2477" cy="3360"/>
          </a:xfrm>
        </p:grpSpPr>
        <p:graphicFrame>
          <p:nvGraphicFramePr>
            <p:cNvPr id="70659" name="Object 3">
              <a:extLst>
                <a:ext uri="{FF2B5EF4-FFF2-40B4-BE49-F238E27FC236}">
                  <a16:creationId xmlns:a16="http://schemas.microsoft.com/office/drawing/2014/main" id="{15DEE25B-69F2-9948-AA81-5AB2066A9D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4" y="1104"/>
            <a:ext cx="1777" cy="1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31" name="Image" r:id="rId4" imgW="1873250" imgH="1263650" progId="Photoshop.Image.9">
                    <p:embed/>
                  </p:oleObj>
                </mc:Choice>
                <mc:Fallback>
                  <p:oleObj name="Image" r:id="rId4" imgW="1873250" imgH="1263650" progId="Photoshop.Image.9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" y="1104"/>
                          <a:ext cx="1777" cy="1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707" name="Rectangle 6">
              <a:extLst>
                <a:ext uri="{FF2B5EF4-FFF2-40B4-BE49-F238E27FC236}">
                  <a16:creationId xmlns:a16="http://schemas.microsoft.com/office/drawing/2014/main" id="{224E69B1-16E7-7D47-B998-3899B11D5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1" y="3035"/>
              <a:ext cx="135" cy="238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708" name="Rectangle 7">
              <a:extLst>
                <a:ext uri="{FF2B5EF4-FFF2-40B4-BE49-F238E27FC236}">
                  <a16:creationId xmlns:a16="http://schemas.microsoft.com/office/drawing/2014/main" id="{0FC197BC-C38E-1045-A633-96A8D4E20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1" y="3054"/>
              <a:ext cx="144" cy="19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6699FF"/>
                </a:solidFill>
              </a:endParaRPr>
            </a:p>
          </p:txBody>
        </p:sp>
        <p:sp>
          <p:nvSpPr>
            <p:cNvPr id="70709" name="Rectangle 8">
              <a:extLst>
                <a:ext uri="{FF2B5EF4-FFF2-40B4-BE49-F238E27FC236}">
                  <a16:creationId xmlns:a16="http://schemas.microsoft.com/office/drawing/2014/main" id="{F5F15D1F-AAFF-FA43-A1AF-5D0CA886A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3033"/>
              <a:ext cx="192" cy="240"/>
            </a:xfrm>
            <a:prstGeom prst="rect">
              <a:avLst/>
            </a:pr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6699FF"/>
                </a:solidFill>
              </a:endParaRPr>
            </a:p>
          </p:txBody>
        </p:sp>
        <p:sp>
          <p:nvSpPr>
            <p:cNvPr id="70710" name="Rectangle 9">
              <a:extLst>
                <a:ext uri="{FF2B5EF4-FFF2-40B4-BE49-F238E27FC236}">
                  <a16:creationId xmlns:a16="http://schemas.microsoft.com/office/drawing/2014/main" id="{519D3B58-3802-BE45-AB61-1A967D41A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624"/>
              <a:ext cx="2256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 Failure:</a:t>
              </a:r>
            </a:p>
            <a:p>
              <a:r>
                <a:rPr lang="en-US" altLang="en-US">
                  <a:latin typeface="Arial" panose="020B0604020202020204" pitchFamily="34" charset="0"/>
                </a:rPr>
                <a:t>   </a:t>
              </a:r>
              <a:r>
                <a:rPr lang="en-US" altLang="en-US" sz="2200">
                  <a:latin typeface="Arial" panose="020B0604020202020204" pitchFamily="34" charset="0"/>
                </a:rPr>
                <a:t>along grain boundaries.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0711" name="Line 10">
              <a:extLst>
                <a:ext uri="{FF2B5EF4-FFF2-40B4-BE49-F238E27FC236}">
                  <a16:creationId xmlns:a16="http://schemas.microsoft.com/office/drawing/2014/main" id="{9A1689AC-2B26-2F45-A6BF-6768B0AE0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2" y="3273"/>
              <a:ext cx="240" cy="24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12" name="Rectangle 11">
              <a:extLst>
                <a:ext uri="{FF2B5EF4-FFF2-40B4-BE49-F238E27FC236}">
                  <a16:creationId xmlns:a16="http://schemas.microsoft.com/office/drawing/2014/main" id="{1A6EF4CC-B932-FC44-87D4-13D5BE573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753"/>
              <a:ext cx="157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chemeClr val="accent2"/>
                  </a:solidFill>
                  <a:latin typeface="Arial" panose="020B0604020202020204" pitchFamily="34" charset="0"/>
                </a:rPr>
                <a:t>time to failure (rupture)</a:t>
              </a:r>
            </a:p>
          </p:txBody>
        </p:sp>
        <p:sp>
          <p:nvSpPr>
            <p:cNvPr id="70713" name="Rectangle 12">
              <a:extLst>
                <a:ext uri="{FF2B5EF4-FFF2-40B4-BE49-F238E27FC236}">
                  <a16:creationId xmlns:a16="http://schemas.microsoft.com/office/drawing/2014/main" id="{F6A0A37E-6611-BD43-BC4F-EE22D2F27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1" y="3432"/>
              <a:ext cx="100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4D4D4D"/>
                  </a:solidFill>
                  <a:latin typeface="Arial" panose="020B0604020202020204" pitchFamily="34" charset="0"/>
                </a:rPr>
                <a:t>function of</a:t>
              </a:r>
            </a:p>
            <a:p>
              <a:r>
                <a:rPr lang="en-US" altLang="en-US" sz="1800">
                  <a:solidFill>
                    <a:srgbClr val="4D4D4D"/>
                  </a:solidFill>
                  <a:latin typeface="Arial" panose="020B0604020202020204" pitchFamily="34" charset="0"/>
                </a:rPr>
                <a:t>applied stress</a:t>
              </a:r>
            </a:p>
          </p:txBody>
        </p:sp>
        <p:sp>
          <p:nvSpPr>
            <p:cNvPr id="70714" name="Rectangle 13">
              <a:extLst>
                <a:ext uri="{FF2B5EF4-FFF2-40B4-BE49-F238E27FC236}">
                  <a16:creationId xmlns:a16="http://schemas.microsoft.com/office/drawing/2014/main" id="{1F128B3F-F867-1F4C-B4CD-E4CE5D840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" y="3435"/>
              <a:ext cx="8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chemeClr val="tx2"/>
                  </a:solidFill>
                  <a:latin typeface="Arial" panose="020B0604020202020204" pitchFamily="34" charset="0"/>
                </a:rPr>
                <a:t>temperature</a:t>
              </a:r>
            </a:p>
          </p:txBody>
        </p:sp>
        <p:sp>
          <p:nvSpPr>
            <p:cNvPr id="70715" name="Line 14">
              <a:extLst>
                <a:ext uri="{FF2B5EF4-FFF2-40B4-BE49-F238E27FC236}">
                  <a16:creationId xmlns:a16="http://schemas.microsoft.com/office/drawing/2014/main" id="{2C1D6AA0-012B-0F43-BCE4-35C6FC9D4F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3292"/>
              <a:ext cx="167" cy="5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16" name="Line 15">
              <a:extLst>
                <a:ext uri="{FF2B5EF4-FFF2-40B4-BE49-F238E27FC236}">
                  <a16:creationId xmlns:a16="http://schemas.microsoft.com/office/drawing/2014/main" id="{1F404711-65C0-154E-B24D-D309DF9710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97" y="3225"/>
              <a:ext cx="48" cy="240"/>
            </a:xfrm>
            <a:prstGeom prst="line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0660" name="Object 4">
              <a:extLst>
                <a:ext uri="{FF2B5EF4-FFF2-40B4-BE49-F238E27FC236}">
                  <a16:creationId xmlns:a16="http://schemas.microsoft.com/office/drawing/2014/main" id="{1AE59D15-E509-2843-A1D6-3B07D92183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3" y="3018"/>
            <a:ext cx="1606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32" name="Equation" r:id="rId6" imgW="13163550" imgH="2489200" progId="Equation.3">
                    <p:embed/>
                  </p:oleObj>
                </mc:Choice>
                <mc:Fallback>
                  <p:oleObj name="Equation" r:id="rId6" imgW="13163550" imgH="2489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3" y="3018"/>
                          <a:ext cx="1606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717" name="Line 18">
              <a:extLst>
                <a:ext uri="{FF2B5EF4-FFF2-40B4-BE49-F238E27FC236}">
                  <a16:creationId xmlns:a16="http://schemas.microsoft.com/office/drawing/2014/main" id="{7B0983A4-3E90-DA42-8C66-F137CDDD29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1104"/>
              <a:ext cx="0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18" name="Rectangle 19">
              <a:extLst>
                <a:ext uri="{FF2B5EF4-FFF2-40B4-BE49-F238E27FC236}">
                  <a16:creationId xmlns:a16="http://schemas.microsoft.com/office/drawing/2014/main" id="{13E91E4D-5301-7548-B37F-379F7D92D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497"/>
              <a:ext cx="632" cy="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4D4D4D"/>
                  </a:solidFill>
                  <a:latin typeface="Arial" panose="020B0604020202020204" pitchFamily="34" charset="0"/>
                </a:rPr>
                <a:t>applied</a:t>
              </a:r>
            </a:p>
            <a:p>
              <a:r>
                <a:rPr lang="en-US" altLang="en-US" sz="2000">
                  <a:solidFill>
                    <a:srgbClr val="4D4D4D"/>
                  </a:solidFill>
                  <a:latin typeface="Arial" panose="020B0604020202020204" pitchFamily="34" charset="0"/>
                </a:rPr>
                <a:t>stress</a:t>
              </a:r>
            </a:p>
          </p:txBody>
        </p:sp>
        <p:sp>
          <p:nvSpPr>
            <p:cNvPr id="70719" name="Rectangle 20">
              <a:extLst>
                <a:ext uri="{FF2B5EF4-FFF2-40B4-BE49-F238E27FC236}">
                  <a16:creationId xmlns:a16="http://schemas.microsoft.com/office/drawing/2014/main" id="{2F325E9F-2BED-D746-B134-5DD8253EC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04"/>
              <a:ext cx="961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4D4D4D"/>
                  </a:solidFill>
                  <a:latin typeface="Arial" panose="020B0604020202020204" pitchFamily="34" charset="0"/>
                </a:rPr>
                <a:t>g.b. cavities</a:t>
              </a:r>
            </a:p>
          </p:txBody>
        </p:sp>
        <p:sp>
          <p:nvSpPr>
            <p:cNvPr id="70720" name="Line 21">
              <a:extLst>
                <a:ext uri="{FF2B5EF4-FFF2-40B4-BE49-F238E27FC236}">
                  <a16:creationId xmlns:a16="http://schemas.microsoft.com/office/drawing/2014/main" id="{91ED1252-FDBB-E349-B69B-DF230DDDA9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296"/>
              <a:ext cx="24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21" name="Rectangle 22">
              <a:extLst>
                <a:ext uri="{FF2B5EF4-FFF2-40B4-BE49-F238E27FC236}">
                  <a16:creationId xmlns:a16="http://schemas.microsoft.com/office/drawing/2014/main" id="{645C6B1F-41C3-B94C-BAC9-F39080EE1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803"/>
              <a:ext cx="196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chemeClr val="accent2"/>
                  </a:solidFill>
                  <a:latin typeface="Arial" panose="020B0604020202020204" pitchFamily="34" charset="0"/>
                </a:rPr>
                <a:t>•  Time to rupture, </a:t>
              </a:r>
              <a:r>
                <a:rPr lang="en-US" altLang="en-US" i="1">
                  <a:solidFill>
                    <a:schemeClr val="accent2"/>
                  </a:solidFill>
                  <a:latin typeface="Arial" panose="020B0604020202020204" pitchFamily="34" charset="0"/>
                </a:rPr>
                <a:t>t</a:t>
              </a:r>
              <a:r>
                <a:rPr lang="en-US" altLang="en-US" sz="2800" i="1" baseline="-10000">
                  <a:solidFill>
                    <a:schemeClr val="accent2"/>
                  </a:solidFill>
                  <a:latin typeface="Arial" panose="020B0604020202020204" pitchFamily="34" charset="0"/>
                </a:rPr>
                <a:t>r</a:t>
              </a:r>
            </a:p>
          </p:txBody>
        </p:sp>
      </p:grpSp>
      <p:sp>
        <p:nvSpPr>
          <p:cNvPr id="70665" name="Rectangle 23">
            <a:extLst>
              <a:ext uri="{FF2B5EF4-FFF2-40B4-BE49-F238E27FC236}">
                <a16:creationId xmlns:a16="http://schemas.microsoft.com/office/drawing/2014/main" id="{204824EF-4632-4F42-BA33-CDE5FD339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657600"/>
            <a:ext cx="3962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From V.J. Colangelo and F.A. Heiser, </a:t>
            </a:r>
            <a:r>
              <a:rPr lang="en-US" altLang="en-US" sz="1200" i="1">
                <a:solidFill>
                  <a:srgbClr val="000000"/>
                </a:solidFill>
                <a:latin typeface="Arial" panose="020B0604020202020204" pitchFamily="34" charset="0"/>
              </a:rPr>
              <a:t>Analysis of Metallurgical Failures</a:t>
            </a:r>
            <a:r>
              <a:rPr lang="en-US" altLang="en-US" sz="1200">
                <a:solidFill>
                  <a:srgbClr val="000000"/>
                </a:solidFill>
                <a:latin typeface="Arial" panose="020B0604020202020204" pitchFamily="34" charset="0"/>
              </a:rPr>
              <a:t> (2nd ed.), Fig. 4.32, p. 87,  John Wiley and Sons, Inc., 1987.  (Orig. source:  Pergamon Press, Inc.)</a:t>
            </a:r>
          </a:p>
        </p:txBody>
      </p:sp>
      <p:grpSp>
        <p:nvGrpSpPr>
          <p:cNvPr id="3" name="Group 24">
            <a:extLst>
              <a:ext uri="{FF2B5EF4-FFF2-40B4-BE49-F238E27FC236}">
                <a16:creationId xmlns:a16="http://schemas.microsoft.com/office/drawing/2014/main" id="{0CE1FA1D-B7E1-C64D-801D-D1D6F731D554}"/>
              </a:ext>
            </a:extLst>
          </p:cNvPr>
          <p:cNvGrpSpPr>
            <a:grpSpLocks/>
          </p:cNvGrpSpPr>
          <p:nvPr/>
        </p:nvGrpSpPr>
        <p:grpSpPr bwMode="auto">
          <a:xfrm>
            <a:off x="4816475" y="3733800"/>
            <a:ext cx="3881438" cy="2590800"/>
            <a:chOff x="3034" y="2352"/>
            <a:chExt cx="2445" cy="1632"/>
          </a:xfrm>
        </p:grpSpPr>
        <p:graphicFrame>
          <p:nvGraphicFramePr>
            <p:cNvPr id="70658" name="Object 2">
              <a:extLst>
                <a:ext uri="{FF2B5EF4-FFF2-40B4-BE49-F238E27FC236}">
                  <a16:creationId xmlns:a16="http://schemas.microsoft.com/office/drawing/2014/main" id="{426E13DD-FA94-9E47-B7CD-0212D0C6CE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29" y="3023"/>
            <a:ext cx="1512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33" name="Equation" r:id="rId8" imgW="13163550" imgH="2489200" progId="Equation.3">
                    <p:embed/>
                  </p:oleObj>
                </mc:Choice>
                <mc:Fallback>
                  <p:oleObj name="Equation" r:id="rId8" imgW="13163550" imgH="24892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9" y="3023"/>
                          <a:ext cx="1512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99" name="Line 26">
              <a:extLst>
                <a:ext uri="{FF2B5EF4-FFF2-40B4-BE49-F238E27FC236}">
                  <a16:creationId xmlns:a16="http://schemas.microsoft.com/office/drawing/2014/main" id="{A5528C7A-9B6D-254A-BD9A-B92AA7691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3266"/>
              <a:ext cx="68" cy="2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00" name="Rectangle 27">
              <a:extLst>
                <a:ext uri="{FF2B5EF4-FFF2-40B4-BE49-F238E27FC236}">
                  <a16:creationId xmlns:a16="http://schemas.microsoft.com/office/drawing/2014/main" id="{780EA1EA-7524-BA43-B878-ABCEAB8A0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4" y="3456"/>
              <a:ext cx="5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tx2"/>
                  </a:solidFill>
                  <a:latin typeface="Arial" panose="020B0604020202020204" pitchFamily="34" charset="0"/>
                </a:rPr>
                <a:t>1073K</a:t>
              </a:r>
            </a:p>
          </p:txBody>
        </p:sp>
        <p:sp>
          <p:nvSpPr>
            <p:cNvPr id="70701" name="Line 28">
              <a:extLst>
                <a:ext uri="{FF2B5EF4-FFF2-40B4-BE49-F238E27FC236}">
                  <a16:creationId xmlns:a16="http://schemas.microsoft.com/office/drawing/2014/main" id="{E9DB3D86-6BEA-DE41-BD98-70D0C6979A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56" y="2880"/>
              <a:ext cx="144" cy="230"/>
            </a:xfrm>
            <a:prstGeom prst="line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02" name="Rectangle 29">
              <a:extLst>
                <a:ext uri="{FF2B5EF4-FFF2-40B4-BE49-F238E27FC236}">
                  <a16:creationId xmlns:a16="http://schemas.microsoft.com/office/drawing/2014/main" id="{A87CB797-6C1A-B041-8284-DF47444A1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" y="3696"/>
              <a:ext cx="1474" cy="288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Ans: </a:t>
              </a:r>
              <a:r>
                <a:rPr lang="en-US" altLang="en-US" i="1">
                  <a:solidFill>
                    <a:srgbClr val="0000FF"/>
                  </a:solidFill>
                  <a:latin typeface="Arial" panose="020B0604020202020204" pitchFamily="34" charset="0"/>
                </a:rPr>
                <a:t>t</a:t>
              </a:r>
              <a:r>
                <a:rPr lang="en-US" altLang="en-US" sz="2800" i="1" baseline="-10000">
                  <a:solidFill>
                    <a:srgbClr val="0000FF"/>
                  </a:solidFill>
                  <a:latin typeface="Arial" panose="020B0604020202020204" pitchFamily="34" charset="0"/>
                </a:rPr>
                <a:t>r</a:t>
              </a:r>
              <a:r>
                <a:rPr lang="en-US" altLang="en-US">
                  <a:solidFill>
                    <a:srgbClr val="0000FF"/>
                  </a:solidFill>
                  <a:latin typeface="Arial" panose="020B0604020202020204" pitchFamily="34" charset="0"/>
                </a:rPr>
                <a:t>  = 233 hr</a:t>
              </a:r>
            </a:p>
          </p:txBody>
        </p:sp>
        <p:sp>
          <p:nvSpPr>
            <p:cNvPr id="70703" name="Line 30">
              <a:extLst>
                <a:ext uri="{FF2B5EF4-FFF2-40B4-BE49-F238E27FC236}">
                  <a16:creationId xmlns:a16="http://schemas.microsoft.com/office/drawing/2014/main" id="{C1BC5A14-1763-1E4E-8936-76F2356DA9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3312"/>
              <a:ext cx="240" cy="43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04" name="Rectangle 31">
              <a:extLst>
                <a:ext uri="{FF2B5EF4-FFF2-40B4-BE49-F238E27FC236}">
                  <a16:creationId xmlns:a16="http://schemas.microsoft.com/office/drawing/2014/main" id="{A23AA8C6-1B08-1249-A200-7900260D9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688"/>
              <a:ext cx="11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4D4D4D"/>
                  </a:solidFill>
                  <a:latin typeface="Arial" panose="020B0604020202020204" pitchFamily="34" charset="0"/>
                </a:rPr>
                <a:t>24x10</a:t>
              </a:r>
              <a:r>
                <a:rPr lang="en-US" altLang="en-US" sz="2200" baseline="20000">
                  <a:solidFill>
                    <a:srgbClr val="4D4D4D"/>
                  </a:solidFill>
                  <a:latin typeface="Arial" panose="020B0604020202020204" pitchFamily="34" charset="0"/>
                </a:rPr>
                <a:t>3</a:t>
              </a:r>
              <a:r>
                <a:rPr lang="en-US" altLang="en-US" sz="1800">
                  <a:solidFill>
                    <a:srgbClr val="4D4D4D"/>
                  </a:solidFill>
                  <a:latin typeface="Arial" panose="020B0604020202020204" pitchFamily="34" charset="0"/>
                </a:rPr>
                <a:t>  K-log hr</a:t>
              </a:r>
            </a:p>
          </p:txBody>
        </p:sp>
        <p:sp>
          <p:nvSpPr>
            <p:cNvPr id="70705" name="Line 32">
              <a:extLst>
                <a:ext uri="{FF2B5EF4-FFF2-40B4-BE49-F238E27FC236}">
                  <a16:creationId xmlns:a16="http://schemas.microsoft.com/office/drawing/2014/main" id="{CD194AAB-4009-2E4F-B287-DE7CC0A024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2352"/>
              <a:ext cx="72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06" name="Line 33">
              <a:extLst>
                <a:ext uri="{FF2B5EF4-FFF2-40B4-BE49-F238E27FC236}">
                  <a16:creationId xmlns:a16="http://schemas.microsoft.com/office/drawing/2014/main" id="{6F01E177-A930-6742-8D78-96CF3D30C1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352"/>
              <a:ext cx="28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34">
            <a:extLst>
              <a:ext uri="{FF2B5EF4-FFF2-40B4-BE49-F238E27FC236}">
                <a16:creationId xmlns:a16="http://schemas.microsoft.com/office/drawing/2014/main" id="{E45BD5E3-4B40-9745-B74C-F34583B6C991}"/>
              </a:ext>
            </a:extLst>
          </p:cNvPr>
          <p:cNvGrpSpPr>
            <a:grpSpLocks/>
          </p:cNvGrpSpPr>
          <p:nvPr/>
        </p:nvGrpSpPr>
        <p:grpSpPr bwMode="auto">
          <a:xfrm>
            <a:off x="4659313" y="1730375"/>
            <a:ext cx="4256087" cy="2824163"/>
            <a:chOff x="2935" y="1090"/>
            <a:chExt cx="2681" cy="1779"/>
          </a:xfrm>
        </p:grpSpPr>
        <p:sp>
          <p:nvSpPr>
            <p:cNvPr id="70670" name="Rectangle 35">
              <a:extLst>
                <a:ext uri="{FF2B5EF4-FFF2-40B4-BE49-F238E27FC236}">
                  <a16:creationId xmlns:a16="http://schemas.microsoft.com/office/drawing/2014/main" id="{35FCE410-BE1F-5045-B912-B7E1B7515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152"/>
              <a:ext cx="1152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Adapted from</a:t>
              </a:r>
            </a:p>
            <a:p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Fig. 8.32, </a:t>
              </a:r>
              <a:r>
                <a:rPr lang="en-US" altLang="en-US" sz="1200" i="1">
                  <a:solidFill>
                    <a:srgbClr val="000000"/>
                  </a:solidFill>
                  <a:latin typeface="Arial" panose="020B0604020202020204" pitchFamily="34" charset="0"/>
                </a:rPr>
                <a:t>Callister 7e.</a:t>
              </a:r>
              <a:endParaRPr lang="en-US" altLang="en-US" sz="120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(Fig. 8.32 is from F.R. Larson and J. Miller, </a:t>
              </a:r>
              <a:r>
                <a:rPr lang="en-US" altLang="en-US" sz="1200" i="1">
                  <a:solidFill>
                    <a:srgbClr val="000000"/>
                  </a:solidFill>
                  <a:latin typeface="Arial" panose="020B0604020202020204" pitchFamily="34" charset="0"/>
                </a:rPr>
                <a:t>Trans. ASME</a:t>
              </a: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74</a:t>
              </a:r>
              <a:r>
                <a:rPr lang="en-US" altLang="en-US" sz="1200">
                  <a:solidFill>
                    <a:srgbClr val="000000"/>
                  </a:solidFill>
                  <a:latin typeface="Arial" panose="020B0604020202020204" pitchFamily="34" charset="0"/>
                </a:rPr>
                <a:t>, 765 (1952).)</a:t>
              </a:r>
            </a:p>
          </p:txBody>
        </p:sp>
        <p:sp>
          <p:nvSpPr>
            <p:cNvPr id="70671" name="Rectangle 36">
              <a:extLst>
                <a:ext uri="{FF2B5EF4-FFF2-40B4-BE49-F238E27FC236}">
                  <a16:creationId xmlns:a16="http://schemas.microsoft.com/office/drawing/2014/main" id="{6D502C3C-8EC0-1D4B-9E93-499C72403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6" y="2715"/>
              <a:ext cx="2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444444"/>
                  </a:solidFill>
                  <a:latin typeface="Arial" panose="020B0604020202020204" pitchFamily="34" charset="0"/>
                </a:rPr>
                <a:t>L(10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0672" name="Rectangle 37">
              <a:extLst>
                <a:ext uri="{FF2B5EF4-FFF2-40B4-BE49-F238E27FC236}">
                  <a16:creationId xmlns:a16="http://schemas.microsoft.com/office/drawing/2014/main" id="{DB86FDEC-76CF-AD4E-AD8A-BC6F47EF5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680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444444"/>
                  </a:solidFill>
                  <a:latin typeface="Arial" panose="020B0604020202020204" pitchFamily="34" charset="0"/>
                </a:rPr>
                <a:t>3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0673" name="Rectangle 38">
              <a:extLst>
                <a:ext uri="{FF2B5EF4-FFF2-40B4-BE49-F238E27FC236}">
                  <a16:creationId xmlns:a16="http://schemas.microsoft.com/office/drawing/2014/main" id="{01C866A1-3B59-4645-AB58-E617C00CC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" y="2715"/>
              <a:ext cx="49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444444"/>
                  </a:solidFill>
                  <a:latin typeface="Arial" panose="020B0604020202020204" pitchFamily="34" charset="0"/>
                </a:rPr>
                <a:t>K-log hr)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0674" name="Rectangle 39">
              <a:extLst>
                <a:ext uri="{FF2B5EF4-FFF2-40B4-BE49-F238E27FC236}">
                  <a16:creationId xmlns:a16="http://schemas.microsoft.com/office/drawing/2014/main" id="{CF96DD6E-F657-864E-819F-A867F69B3B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4090" y="1822"/>
              <a:ext cx="59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33FF"/>
                  </a:solidFill>
                  <a:latin typeface="Arial" panose="020B0604020202020204" pitchFamily="34" charset="0"/>
                </a:rPr>
                <a:t>Stress, ksi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0675" name="Rectangle 40">
              <a:extLst>
                <a:ext uri="{FF2B5EF4-FFF2-40B4-BE49-F238E27FC236}">
                  <a16:creationId xmlns:a16="http://schemas.microsoft.com/office/drawing/2014/main" id="{78D21657-205E-6745-874F-BBE8D92F0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" y="1232"/>
              <a:ext cx="21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33FF"/>
                  </a:solidFill>
                  <a:latin typeface="Arial" panose="020B0604020202020204" pitchFamily="34" charset="0"/>
                </a:rPr>
                <a:t>100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0676" name="Rectangle 41">
              <a:extLst>
                <a:ext uri="{FF2B5EF4-FFF2-40B4-BE49-F238E27FC236}">
                  <a16:creationId xmlns:a16="http://schemas.microsoft.com/office/drawing/2014/main" id="{EB33B19A-1381-504D-AEE9-C96BF7A45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1860"/>
              <a:ext cx="14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33FF"/>
                  </a:solidFill>
                  <a:latin typeface="Arial" panose="020B0604020202020204" pitchFamily="34" charset="0"/>
                </a:rPr>
                <a:t>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0677" name="Rectangle 42">
              <a:extLst>
                <a:ext uri="{FF2B5EF4-FFF2-40B4-BE49-F238E27FC236}">
                  <a16:creationId xmlns:a16="http://schemas.microsoft.com/office/drawing/2014/main" id="{42064B87-1357-E943-8E9A-83BE8D46F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0" y="2473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33FF"/>
                  </a:solidFill>
                  <a:latin typeface="Arial" panose="020B0604020202020204" pitchFamily="34" charset="0"/>
                </a:rPr>
                <a:t>1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70678" name="Group 43">
              <a:extLst>
                <a:ext uri="{FF2B5EF4-FFF2-40B4-BE49-F238E27FC236}">
                  <a16:creationId xmlns:a16="http://schemas.microsoft.com/office/drawing/2014/main" id="{30FCD9A0-5BEA-0B45-93C2-853D1B9B7D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5" y="2556"/>
              <a:ext cx="1173" cy="154"/>
              <a:chOff x="2935" y="2556"/>
              <a:chExt cx="1173" cy="154"/>
            </a:xfrm>
          </p:grpSpPr>
          <p:sp>
            <p:nvSpPr>
              <p:cNvPr id="70689" name="Rectangle 44">
                <a:extLst>
                  <a:ext uri="{FF2B5EF4-FFF2-40B4-BE49-F238E27FC236}">
                    <a16:creationId xmlns:a16="http://schemas.microsoft.com/office/drawing/2014/main" id="{89E33AC8-F5F1-C54E-9CE8-6EEABE98F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" y="2556"/>
                <a:ext cx="159" cy="1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690" name="Rectangle 45">
                <a:extLst>
                  <a:ext uri="{FF2B5EF4-FFF2-40B4-BE49-F238E27FC236}">
                    <a16:creationId xmlns:a16="http://schemas.microsoft.com/office/drawing/2014/main" id="{E708A43F-6BC5-B14B-888E-A3547DFFA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" y="2556"/>
                <a:ext cx="14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444444"/>
                    </a:solidFill>
                    <a:latin typeface="Arial" panose="020B0604020202020204" pitchFamily="34" charset="0"/>
                  </a:rPr>
                  <a:t>12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70691" name="Rectangle 46">
                <a:extLst>
                  <a:ext uri="{FF2B5EF4-FFF2-40B4-BE49-F238E27FC236}">
                    <a16:creationId xmlns:a16="http://schemas.microsoft.com/office/drawing/2014/main" id="{725F939B-04A1-8446-8605-7BC7B2C29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5" y="2556"/>
                <a:ext cx="159" cy="1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692" name="Rectangle 47">
                <a:extLst>
                  <a:ext uri="{FF2B5EF4-FFF2-40B4-BE49-F238E27FC236}">
                    <a16:creationId xmlns:a16="http://schemas.microsoft.com/office/drawing/2014/main" id="{A3F35757-3898-5947-B845-6AFBEDB95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5" y="2556"/>
                <a:ext cx="14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444444"/>
                    </a:solidFill>
                    <a:latin typeface="Arial" panose="020B0604020202020204" pitchFamily="34" charset="0"/>
                  </a:rPr>
                  <a:t>20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70693" name="Rectangle 48">
                <a:extLst>
                  <a:ext uri="{FF2B5EF4-FFF2-40B4-BE49-F238E27FC236}">
                    <a16:creationId xmlns:a16="http://schemas.microsoft.com/office/drawing/2014/main" id="{460B8BF3-102F-F14E-9234-47190B6B6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4" y="2556"/>
                <a:ext cx="158" cy="1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694" name="Rectangle 49">
                <a:extLst>
                  <a:ext uri="{FF2B5EF4-FFF2-40B4-BE49-F238E27FC236}">
                    <a16:creationId xmlns:a16="http://schemas.microsoft.com/office/drawing/2014/main" id="{C27A9691-8C84-214C-A968-C60D9272D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4" y="2556"/>
                <a:ext cx="14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444444"/>
                    </a:solidFill>
                    <a:latin typeface="Arial" panose="020B0604020202020204" pitchFamily="34" charset="0"/>
                  </a:rPr>
                  <a:t>24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70695" name="Rectangle 50">
                <a:extLst>
                  <a:ext uri="{FF2B5EF4-FFF2-40B4-BE49-F238E27FC236}">
                    <a16:creationId xmlns:a16="http://schemas.microsoft.com/office/drawing/2014/main" id="{BF97B833-B3E3-424A-A0CB-58AB21F1F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2556"/>
                <a:ext cx="159" cy="1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696" name="Rectangle 51">
                <a:extLst>
                  <a:ext uri="{FF2B5EF4-FFF2-40B4-BE49-F238E27FC236}">
                    <a16:creationId xmlns:a16="http://schemas.microsoft.com/office/drawing/2014/main" id="{F6D5CEC4-422F-B640-A2A9-ABB6676C3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2556"/>
                <a:ext cx="14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444444"/>
                    </a:solidFill>
                    <a:latin typeface="Arial" panose="020B0604020202020204" pitchFamily="34" charset="0"/>
                  </a:rPr>
                  <a:t>28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70697" name="Rectangle 52">
                <a:extLst>
                  <a:ext uri="{FF2B5EF4-FFF2-40B4-BE49-F238E27FC236}">
                    <a16:creationId xmlns:a16="http://schemas.microsoft.com/office/drawing/2014/main" id="{FC9B756F-2152-354D-BBEC-05757A198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2556"/>
                <a:ext cx="159" cy="1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698" name="Rectangle 53">
                <a:extLst>
                  <a:ext uri="{FF2B5EF4-FFF2-40B4-BE49-F238E27FC236}">
                    <a16:creationId xmlns:a16="http://schemas.microsoft.com/office/drawing/2014/main" id="{C4DBB8C5-8013-0743-BCBF-6374727EB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2556"/>
                <a:ext cx="142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rgbClr val="444444"/>
                    </a:solidFill>
                    <a:latin typeface="Arial" panose="020B0604020202020204" pitchFamily="34" charset="0"/>
                  </a:rPr>
                  <a:t>16</a:t>
                </a:r>
                <a:endParaRPr lang="en-US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679" name="Rectangle 54">
              <a:extLst>
                <a:ext uri="{FF2B5EF4-FFF2-40B4-BE49-F238E27FC236}">
                  <a16:creationId xmlns:a16="http://schemas.microsoft.com/office/drawing/2014/main" id="{345B4B9F-4D42-C649-8731-F8DDBCB34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" y="1090"/>
              <a:ext cx="1174" cy="1442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680" name="Line 55">
              <a:extLst>
                <a:ext uri="{FF2B5EF4-FFF2-40B4-BE49-F238E27FC236}">
                  <a16:creationId xmlns:a16="http://schemas.microsoft.com/office/drawing/2014/main" id="{E104725C-1AF1-7A4C-87E3-DDB496E280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94" y="1280"/>
              <a:ext cx="62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1" name="Line 56">
              <a:extLst>
                <a:ext uri="{FF2B5EF4-FFF2-40B4-BE49-F238E27FC236}">
                  <a16:creationId xmlns:a16="http://schemas.microsoft.com/office/drawing/2014/main" id="{7EE75FF0-998E-354C-BDA3-5852EFE4A3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7" y="1908"/>
              <a:ext cx="6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2" name="Line 57">
              <a:extLst>
                <a:ext uri="{FF2B5EF4-FFF2-40B4-BE49-F238E27FC236}">
                  <a16:creationId xmlns:a16="http://schemas.microsoft.com/office/drawing/2014/main" id="{99F75C04-9FC7-524B-B659-C8FA3B17AD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8" y="2466"/>
              <a:ext cx="1" cy="6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3" name="Line 58">
              <a:extLst>
                <a:ext uri="{FF2B5EF4-FFF2-40B4-BE49-F238E27FC236}">
                  <a16:creationId xmlns:a16="http://schemas.microsoft.com/office/drawing/2014/main" id="{A091C36F-EFB5-A54D-A9AE-F69401D0D7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" y="2466"/>
              <a:ext cx="1" cy="6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4" name="Line 59">
              <a:extLst>
                <a:ext uri="{FF2B5EF4-FFF2-40B4-BE49-F238E27FC236}">
                  <a16:creationId xmlns:a16="http://schemas.microsoft.com/office/drawing/2014/main" id="{CDBC0AC0-586F-2C44-90AF-682088D9D1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8" y="2466"/>
              <a:ext cx="1" cy="6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685" name="Freeform 60">
              <a:extLst>
                <a:ext uri="{FF2B5EF4-FFF2-40B4-BE49-F238E27FC236}">
                  <a16:creationId xmlns:a16="http://schemas.microsoft.com/office/drawing/2014/main" id="{C13E68F0-E847-D742-BE61-2CD96D0F4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" y="1282"/>
              <a:ext cx="814" cy="759"/>
            </a:xfrm>
            <a:custGeom>
              <a:avLst/>
              <a:gdLst>
                <a:gd name="T0" fmla="*/ 0 w 814"/>
                <a:gd name="T1" fmla="*/ 0 h 759"/>
                <a:gd name="T2" fmla="*/ 193 w 814"/>
                <a:gd name="T3" fmla="*/ 69 h 759"/>
                <a:gd name="T4" fmla="*/ 593 w 814"/>
                <a:gd name="T5" fmla="*/ 448 h 759"/>
                <a:gd name="T6" fmla="*/ 814 w 814"/>
                <a:gd name="T7" fmla="*/ 759 h 7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4"/>
                <a:gd name="T13" fmla="*/ 0 h 759"/>
                <a:gd name="T14" fmla="*/ 814 w 814"/>
                <a:gd name="T15" fmla="*/ 759 h 7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4" h="759">
                  <a:moveTo>
                    <a:pt x="0" y="0"/>
                  </a:moveTo>
                  <a:lnTo>
                    <a:pt x="193" y="69"/>
                  </a:lnTo>
                  <a:lnTo>
                    <a:pt x="593" y="448"/>
                  </a:lnTo>
                  <a:lnTo>
                    <a:pt x="814" y="759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0686" name="Rectangle 61">
              <a:extLst>
                <a:ext uri="{FF2B5EF4-FFF2-40B4-BE49-F238E27FC236}">
                  <a16:creationId xmlns:a16="http://schemas.microsoft.com/office/drawing/2014/main" id="{495EDA6E-333B-6F4F-8031-EFF9BFB49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" y="2163"/>
              <a:ext cx="47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data for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0687" name="Rectangle 62">
              <a:extLst>
                <a:ext uri="{FF2B5EF4-FFF2-40B4-BE49-F238E27FC236}">
                  <a16:creationId xmlns:a16="http://schemas.microsoft.com/office/drawing/2014/main" id="{C395A71A-FD5C-8549-B217-3AA5A0C2D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" y="2308"/>
              <a:ext cx="59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Arial" panose="020B0604020202020204" pitchFamily="34" charset="0"/>
                </a:rPr>
                <a:t>S-590 Iron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70688" name="Rectangle 63">
              <a:extLst>
                <a:ext uri="{FF2B5EF4-FFF2-40B4-BE49-F238E27FC236}">
                  <a16:creationId xmlns:a16="http://schemas.microsoft.com/office/drawing/2014/main" id="{BA4EDB13-F9EB-3E4E-8326-9F93153CD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1660"/>
              <a:ext cx="14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>
                  <a:solidFill>
                    <a:srgbClr val="0033FF"/>
                  </a:solidFill>
                  <a:latin typeface="Arial" panose="020B0604020202020204" pitchFamily="34" charset="0"/>
                </a:rPr>
                <a:t>20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319552" name="Line 64">
            <a:extLst>
              <a:ext uri="{FF2B5EF4-FFF2-40B4-BE49-F238E27FC236}">
                <a16:creationId xmlns:a16="http://schemas.microsoft.com/office/drawing/2014/main" id="{D98B06F8-FD71-284E-97E0-1D083B62E7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2650" y="2730500"/>
            <a:ext cx="6413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9553" name="Line 65">
            <a:extLst>
              <a:ext uri="{FF2B5EF4-FFF2-40B4-BE49-F238E27FC236}">
                <a16:creationId xmlns:a16="http://schemas.microsoft.com/office/drawing/2014/main" id="{2BAA105B-D829-C049-8F6F-0D87E28D2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9000" y="2730500"/>
            <a:ext cx="0" cy="127635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9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9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C3B16BA-42B4-0446-8D6C-42F5FD22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1908830-D417-7248-A186-A5DF28EC15DE}" type="slidenum">
              <a:rPr lang="en-US" altLang="en-US" sz="1200">
                <a:latin typeface="Arial" panose="020B0604020202020204" pitchFamily="34" charset="0"/>
              </a:rPr>
              <a:pPr/>
              <a:t>36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EB81BB76-DE0A-0B4A-8D29-735986F5E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200"/>
            <a:ext cx="7569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•  Engineering materials don't reach </a:t>
            </a:r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theoretical strength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93FE79E4-31FC-694A-8916-C191A1C2A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76400"/>
            <a:ext cx="8382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•  </a:t>
            </a:r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Flaws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produce </a:t>
            </a:r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</a:rPr>
              <a:t>stress concentrations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that cause</a:t>
            </a:r>
          </a:p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    premature failure.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3B032256-8FC4-2A41-8760-C1DBD3C4C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470150"/>
            <a:ext cx="71040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•  Sharp corners produce large stress concentrations</a:t>
            </a:r>
          </a:p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    and premature failure.</a:t>
            </a:r>
          </a:p>
        </p:txBody>
      </p:sp>
      <p:sp>
        <p:nvSpPr>
          <p:cNvPr id="72710" name="Rectangle 6">
            <a:extLst>
              <a:ext uri="{FF2B5EF4-FFF2-40B4-BE49-F238E27FC236}">
                <a16:creationId xmlns:a16="http://schemas.microsoft.com/office/drawing/2014/main" id="{B0D959FB-6D41-7F43-A584-9C85F686B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76600"/>
            <a:ext cx="53927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•  Failure type depends on </a:t>
            </a:r>
            <a:r>
              <a:rPr lang="en-US" altLang="en-US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 and stress:</a:t>
            </a:r>
          </a:p>
        </p:txBody>
      </p:sp>
      <p:sp>
        <p:nvSpPr>
          <p:cNvPr id="72711" name="Rectangle 7">
            <a:extLst>
              <a:ext uri="{FF2B5EF4-FFF2-40B4-BE49-F238E27FC236}">
                <a16:creationId xmlns:a16="http://schemas.microsoft.com/office/drawing/2014/main" id="{6CE6983C-6C1C-E34A-BD35-53D91AB63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" y="3657600"/>
            <a:ext cx="7288213" cy="26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- 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for noncyclic </a:t>
            </a:r>
            <a:r>
              <a:rPr lang="en-US" altLang="en-US" sz="2200">
                <a:solidFill>
                  <a:srgbClr val="000000"/>
                </a:solidFill>
                <a:latin typeface="Symbol" pitchFamily="2" charset="2"/>
              </a:rPr>
              <a:t>s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&lt; 0.4</a:t>
            </a:r>
            <a:r>
              <a:rPr lang="en-US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800" i="1" baseline="-10000">
                <a:latin typeface="Arial" panose="020B0604020202020204" pitchFamily="34" charset="0"/>
              </a:rPr>
              <a:t>m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failure stress decreases with:</a:t>
            </a:r>
            <a:endParaRPr lang="en-US" altLang="en-US" sz="2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 - increased maximum flaw size,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   - decreased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</a:p>
          <a:p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   - increased rate of loading.</a:t>
            </a:r>
            <a:endParaRPr lang="en-US" altLang="en-US" sz="2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- for cyclic </a:t>
            </a:r>
            <a:r>
              <a:rPr lang="en-US" altLang="en-US" sz="2200">
                <a:solidFill>
                  <a:srgbClr val="000000"/>
                </a:solidFill>
                <a:latin typeface="Symbol" pitchFamily="2" charset="2"/>
              </a:rPr>
              <a:t>s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en-US" altLang="en-US" sz="2200">
              <a:solidFill>
                <a:srgbClr val="000000"/>
              </a:solidFill>
              <a:latin typeface="Symbol" pitchFamily="2" charset="2"/>
            </a:endParaRPr>
          </a:p>
          <a:p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  - cycles to fail decreases as </a:t>
            </a:r>
            <a:r>
              <a:rPr lang="en-US" altLang="en-US" sz="2000">
                <a:solidFill>
                  <a:srgbClr val="000000"/>
                </a:solidFill>
                <a:latin typeface="Symbol" pitchFamily="2" charset="2"/>
              </a:rPr>
              <a:t>Ds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increases.</a:t>
            </a:r>
          </a:p>
          <a:p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- for higher </a:t>
            </a:r>
            <a:r>
              <a:rPr lang="en-US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US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&gt; 0.4</a:t>
            </a:r>
            <a:r>
              <a:rPr lang="en-US" altLang="en-US" sz="2200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800" i="1" baseline="-10000">
                <a:latin typeface="Arial" panose="020B0604020202020204" pitchFamily="34" charset="0"/>
              </a:rPr>
              <a:t>m</a:t>
            </a:r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):</a:t>
            </a:r>
            <a:endParaRPr lang="en-US" altLang="en-US" sz="2200">
              <a:solidFill>
                <a:srgbClr val="000000"/>
              </a:solidFill>
              <a:latin typeface="Symbol" pitchFamily="2" charset="2"/>
            </a:endParaRPr>
          </a:p>
          <a:p>
            <a:r>
              <a:rPr lang="en-US" altLang="en-US" sz="22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  - time to fail decreases as </a:t>
            </a:r>
            <a:r>
              <a:rPr lang="en-US" altLang="en-US" sz="2000">
                <a:solidFill>
                  <a:srgbClr val="000000"/>
                </a:solidFill>
                <a:latin typeface="Symbol" pitchFamily="2" charset="2"/>
              </a:rPr>
              <a:t>s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or </a:t>
            </a:r>
            <a:r>
              <a:rPr lang="en-US" altLang="en-US" sz="2000" i="1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000">
                <a:solidFill>
                  <a:srgbClr val="000000"/>
                </a:solidFill>
                <a:latin typeface="Arial" panose="020B0604020202020204" pitchFamily="34" charset="0"/>
              </a:rPr>
              <a:t> increases.</a:t>
            </a:r>
          </a:p>
        </p:txBody>
      </p:sp>
      <p:sp>
        <p:nvSpPr>
          <p:cNvPr id="72712" name="Rectangle 8">
            <a:extLst>
              <a:ext uri="{FF2B5EF4-FFF2-40B4-BE49-F238E27FC236}">
                <a16:creationId xmlns:a16="http://schemas.microsoft.com/office/drawing/2014/main" id="{E46407A7-3D59-8740-96B0-F9E152E488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2D7FBFA-FE0B-0241-B1AD-6FDD0403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A4B97618-5CDD-CB4F-A12F-6D2004FA0E25}" type="slidenum">
              <a:rPr lang="en-US" altLang="en-US" sz="1200">
                <a:latin typeface="Arial" panose="020B0604020202020204" pitchFamily="34" charset="0"/>
              </a:rPr>
              <a:pPr/>
              <a:t>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9DEFC1DC-4164-8C45-ACDC-9E2CB2026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387475"/>
            <a:ext cx="30480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</a:t>
            </a:r>
            <a:r>
              <a:rPr lang="en-US" altLang="en-US" b="1">
                <a:solidFill>
                  <a:srgbClr val="006600"/>
                </a:solidFill>
                <a:latin typeface="Arial" panose="020B0604020202020204" pitchFamily="34" charset="0"/>
              </a:rPr>
              <a:t>Ductile</a:t>
            </a:r>
            <a:r>
              <a:rPr lang="en-US" altLang="en-US" b="1">
                <a:latin typeface="Arial" panose="020B0604020202020204" pitchFamily="34" charset="0"/>
              </a:rPr>
              <a:t> failure: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--one piece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 --large deformation</a:t>
            </a:r>
          </a:p>
        </p:txBody>
      </p:sp>
      <p:sp>
        <p:nvSpPr>
          <p:cNvPr id="20487" name="Rectangle 8">
            <a:extLst>
              <a:ext uri="{FF2B5EF4-FFF2-40B4-BE49-F238E27FC236}">
                <a16:creationId xmlns:a16="http://schemas.microsoft.com/office/drawing/2014/main" id="{E00B6171-8425-7449-B561-89AC46F7656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Example:  Failure of a Pipe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55AF46D8-900D-B84F-8470-E296358D56B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3589338"/>
            <a:ext cx="7135813" cy="2533650"/>
            <a:chOff x="384" y="2261"/>
            <a:chExt cx="4495" cy="1596"/>
          </a:xfrm>
        </p:grpSpPr>
        <p:sp>
          <p:nvSpPr>
            <p:cNvPr id="20489" name="Rectangle 6">
              <a:extLst>
                <a:ext uri="{FF2B5EF4-FFF2-40B4-BE49-F238E27FC236}">
                  <a16:creationId xmlns:a16="http://schemas.microsoft.com/office/drawing/2014/main" id="{820446BE-8FB9-5B4D-9EBF-4E4A5C9B9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276"/>
              <a:ext cx="1920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</a:t>
              </a:r>
              <a:r>
                <a:rPr lang="en-US" altLang="en-US" b="1">
                  <a:solidFill>
                    <a:schemeClr val="tx2"/>
                  </a:solidFill>
                  <a:latin typeface="Arial" panose="020B0604020202020204" pitchFamily="34" charset="0"/>
                </a:rPr>
                <a:t>Brittle</a:t>
              </a:r>
              <a:r>
                <a:rPr lang="en-US" altLang="en-US" b="1">
                  <a:latin typeface="Arial" panose="020B0604020202020204" pitchFamily="34" charset="0"/>
                </a:rPr>
                <a:t> failure:</a:t>
              </a:r>
            </a:p>
            <a:p>
              <a:r>
                <a:rPr lang="en-US" altLang="en-US" sz="2200">
                  <a:latin typeface="Arial" panose="020B0604020202020204" pitchFamily="34" charset="0"/>
                </a:rPr>
                <a:t>   --many pieces</a:t>
              </a:r>
            </a:p>
            <a:p>
              <a:r>
                <a:rPr lang="en-US" altLang="en-US" sz="2200">
                  <a:latin typeface="Arial" panose="020B0604020202020204" pitchFamily="34" charset="0"/>
                </a:rPr>
                <a:t>   --small deformation</a:t>
              </a:r>
            </a:p>
          </p:txBody>
        </p:sp>
        <p:graphicFrame>
          <p:nvGraphicFramePr>
            <p:cNvPr id="20483" name="Object 3">
              <a:extLst>
                <a:ext uri="{FF2B5EF4-FFF2-40B4-BE49-F238E27FC236}">
                  <a16:creationId xmlns:a16="http://schemas.microsoft.com/office/drawing/2014/main" id="{C5A6F132-4C1A-6148-AD28-C23CED29A9F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38" y="2261"/>
            <a:ext cx="2541" cy="1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6" name="Image" r:id="rId4" imgW="2698750" imgH="1695450" progId="Photoshop.Image.9">
                    <p:embed/>
                  </p:oleObj>
                </mc:Choice>
                <mc:Fallback>
                  <p:oleObj name="Image" r:id="rId4" imgW="2698750" imgH="1695450" progId="Photoshop.Image.9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8" y="2261"/>
                          <a:ext cx="2541" cy="15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482" name="Object 2">
            <a:extLst>
              <a:ext uri="{FF2B5EF4-FFF2-40B4-BE49-F238E27FC236}">
                <a16:creationId xmlns:a16="http://schemas.microsoft.com/office/drawing/2014/main" id="{60513932-0D31-1F4B-9094-58D3BC186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5863" y="1054100"/>
          <a:ext cx="3995737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Image" r:id="rId6" imgW="2628900" imgH="1562100" progId="Photoshop.Image.9">
                  <p:embed/>
                </p:oleObj>
              </mc:Choice>
              <mc:Fallback>
                <p:oleObj name="Image" r:id="rId6" imgW="2628900" imgH="1562100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863" y="1054100"/>
                        <a:ext cx="3995737" cy="237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3">
            <a:extLst>
              <a:ext uri="{FF2B5EF4-FFF2-40B4-BE49-F238E27FC236}">
                <a16:creationId xmlns:a16="http://schemas.microsoft.com/office/drawing/2014/main" id="{72EE3D01-3DFB-BB47-ABEC-6BD29E11E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0133E3C4-3E60-8D48-8C9C-EDFC0922B3A9}" type="slidenum">
              <a:rPr lang="en-US" altLang="en-US" sz="1200">
                <a:latin typeface="Arial" panose="020B0604020202020204" pitchFamily="34" charset="0"/>
              </a:rPr>
              <a:pPr/>
              <a:t>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27240E48-EDB5-3740-8AF2-7F988F07B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90600"/>
            <a:ext cx="3276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Evolution to failure:</a:t>
            </a:r>
          </a:p>
        </p:txBody>
      </p:sp>
      <p:grpSp>
        <p:nvGrpSpPr>
          <p:cNvPr id="2" name="Group 95">
            <a:extLst>
              <a:ext uri="{FF2B5EF4-FFF2-40B4-BE49-F238E27FC236}">
                <a16:creationId xmlns:a16="http://schemas.microsoft.com/office/drawing/2014/main" id="{755C1088-6349-F841-8880-B76A156DA40E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590800"/>
            <a:ext cx="8001000" cy="3957638"/>
            <a:chOff x="336" y="1632"/>
            <a:chExt cx="5040" cy="2493"/>
          </a:xfrm>
        </p:grpSpPr>
        <p:graphicFrame>
          <p:nvGraphicFramePr>
            <p:cNvPr id="22530" name="Object 2">
              <a:extLst>
                <a:ext uri="{FF2B5EF4-FFF2-40B4-BE49-F238E27FC236}">
                  <a16:creationId xmlns:a16="http://schemas.microsoft.com/office/drawing/2014/main" id="{7B993A79-969D-CF4A-89F9-BD38DA4D6A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56" y="2294"/>
            <a:ext cx="1413" cy="1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2" name="Image" r:id="rId4" imgW="1492250" imgH="1250950" progId="Photoshop.Image.9">
                    <p:embed/>
                  </p:oleObj>
                </mc:Choice>
                <mc:Fallback>
                  <p:oleObj name="Image" r:id="rId4" imgW="1492250" imgH="1250950" progId="Photoshop.Image.9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6" y="2294"/>
                          <a:ext cx="1413" cy="1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04" name="Rectangle 5">
              <a:extLst>
                <a:ext uri="{FF2B5EF4-FFF2-40B4-BE49-F238E27FC236}">
                  <a16:creationId xmlns:a16="http://schemas.microsoft.com/office/drawing/2014/main" id="{24999DE1-88EC-414C-BFAB-7E6692A43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362"/>
              <a:ext cx="1008" cy="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Resulting</a:t>
              </a:r>
            </a:p>
            <a:p>
              <a:r>
                <a:rPr lang="en-US" altLang="en-US">
                  <a:latin typeface="Arial" panose="020B0604020202020204" pitchFamily="34" charset="0"/>
                </a:rPr>
                <a:t>   fracture</a:t>
              </a:r>
            </a:p>
            <a:p>
              <a:r>
                <a:rPr lang="en-US" altLang="en-US">
                  <a:latin typeface="Arial" panose="020B0604020202020204" pitchFamily="34" charset="0"/>
                </a:rPr>
                <a:t>   surfaces</a:t>
              </a:r>
            </a:p>
            <a:p>
              <a:r>
                <a:rPr lang="en-US" altLang="en-US">
                  <a:latin typeface="Arial" panose="020B0604020202020204" pitchFamily="34" charset="0"/>
                </a:rPr>
                <a:t> </a:t>
              </a:r>
              <a:r>
                <a:rPr lang="en-US" altLang="en-US" sz="2200">
                  <a:latin typeface="Arial" panose="020B0604020202020204" pitchFamily="34" charset="0"/>
                </a:rPr>
                <a:t>  (steel)</a:t>
              </a:r>
            </a:p>
          </p:txBody>
        </p:sp>
        <p:sp>
          <p:nvSpPr>
            <p:cNvPr id="22605" name="Rectangle 8">
              <a:extLst>
                <a:ext uri="{FF2B5EF4-FFF2-40B4-BE49-F238E27FC236}">
                  <a16:creationId xmlns:a16="http://schemas.microsoft.com/office/drawing/2014/main" id="{15D35D5B-B87C-694C-A022-44CA86E8E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352"/>
              <a:ext cx="6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Arial" panose="020B0604020202020204" pitchFamily="34" charset="0"/>
                </a:rPr>
                <a:t>50 mm</a:t>
              </a:r>
            </a:p>
          </p:txBody>
        </p:sp>
        <p:sp>
          <p:nvSpPr>
            <p:cNvPr id="22606" name="Line 9">
              <a:extLst>
                <a:ext uri="{FF2B5EF4-FFF2-40B4-BE49-F238E27FC236}">
                  <a16:creationId xmlns:a16="http://schemas.microsoft.com/office/drawing/2014/main" id="{B313FECC-F783-E34A-AA0D-E062E21D10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3024"/>
              <a:ext cx="864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7" name="Rectangle 10">
              <a:extLst>
                <a:ext uri="{FF2B5EF4-FFF2-40B4-BE49-F238E27FC236}">
                  <a16:creationId xmlns:a16="http://schemas.microsoft.com/office/drawing/2014/main" id="{196327A3-DBA6-BD4F-A781-179D1A188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375"/>
              <a:ext cx="964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latin typeface="Arial" panose="020B0604020202020204" pitchFamily="34" charset="0"/>
                </a:rPr>
                <a:t>particles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serve as void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nucleation</a:t>
              </a:r>
            </a:p>
            <a:p>
              <a:r>
                <a:rPr lang="en-US" altLang="en-US" sz="1800">
                  <a:latin typeface="Arial" panose="020B0604020202020204" pitchFamily="34" charset="0"/>
                </a:rPr>
                <a:t>sites.</a:t>
              </a:r>
            </a:p>
          </p:txBody>
        </p:sp>
        <p:sp>
          <p:nvSpPr>
            <p:cNvPr id="22608" name="Line 12">
              <a:extLst>
                <a:ext uri="{FF2B5EF4-FFF2-40B4-BE49-F238E27FC236}">
                  <a16:creationId xmlns:a16="http://schemas.microsoft.com/office/drawing/2014/main" id="{F4A510C7-8455-0B4F-B319-65B3C714A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48"/>
              <a:ext cx="144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9" name="Rectangle 13">
              <a:extLst>
                <a:ext uri="{FF2B5EF4-FFF2-40B4-BE49-F238E27FC236}">
                  <a16:creationId xmlns:a16="http://schemas.microsoft.com/office/drawing/2014/main" id="{BB1AAE58-513B-EF49-802C-BA6B5BBF5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315"/>
              <a:ext cx="605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Arial" panose="020B0604020202020204" pitchFamily="34" charset="0"/>
                </a:rPr>
                <a:t>50 mm</a:t>
              </a:r>
            </a:p>
          </p:txBody>
        </p:sp>
        <p:grpSp>
          <p:nvGrpSpPr>
            <p:cNvPr id="22611" name="Group 94">
              <a:extLst>
                <a:ext uri="{FF2B5EF4-FFF2-40B4-BE49-F238E27FC236}">
                  <a16:creationId xmlns:a16="http://schemas.microsoft.com/office/drawing/2014/main" id="{6AC1EF3D-5E0E-CD44-A9DA-5FBA61B771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1632"/>
              <a:ext cx="1680" cy="2362"/>
              <a:chOff x="3696" y="1632"/>
              <a:chExt cx="1680" cy="2362"/>
            </a:xfrm>
          </p:grpSpPr>
          <p:graphicFrame>
            <p:nvGraphicFramePr>
              <p:cNvPr id="22531" name="Object 3">
                <a:extLst>
                  <a:ext uri="{FF2B5EF4-FFF2-40B4-BE49-F238E27FC236}">
                    <a16:creationId xmlns:a16="http://schemas.microsoft.com/office/drawing/2014/main" id="{55E5EA0F-6DF2-2540-B01A-6B02B60F01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48" y="2322"/>
              <a:ext cx="1611" cy="11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23" name="Image" r:id="rId6" imgW="1695450" imgH="1193800" progId="Photoshop.Image.9">
                      <p:embed/>
                    </p:oleObj>
                  </mc:Choice>
                  <mc:Fallback>
                    <p:oleObj name="Image" r:id="rId6" imgW="1695450" imgH="1193800" progId="Photoshop.Image.9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8" y="2322"/>
                            <a:ext cx="1611" cy="11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prstDash val="dash"/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612" name="Line 11">
                <a:extLst>
                  <a:ext uri="{FF2B5EF4-FFF2-40B4-BE49-F238E27FC236}">
                    <a16:creationId xmlns:a16="http://schemas.microsoft.com/office/drawing/2014/main" id="{05669C55-7C81-8443-87D1-D829D7A0E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72" y="1632"/>
                <a:ext cx="480" cy="8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13" name="Line 14">
                <a:extLst>
                  <a:ext uri="{FF2B5EF4-FFF2-40B4-BE49-F238E27FC236}">
                    <a16:creationId xmlns:a16="http://schemas.microsoft.com/office/drawing/2014/main" id="{8A228941-832C-5F46-9C80-25C9EDC0B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37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14" name="Rectangle 15">
                <a:extLst>
                  <a:ext uri="{FF2B5EF4-FFF2-40B4-BE49-F238E27FC236}">
                    <a16:creationId xmlns:a16="http://schemas.microsoft.com/office/drawing/2014/main" id="{0022700B-AE20-AE48-8F7D-80274426C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6" y="3228"/>
                <a:ext cx="636" cy="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latin typeface="Arial" panose="020B0604020202020204" pitchFamily="34" charset="0"/>
                  </a:rPr>
                  <a:t>100 mm</a:t>
                </a:r>
              </a:p>
            </p:txBody>
          </p:sp>
          <p:sp>
            <p:nvSpPr>
              <p:cNvPr id="22615" name="Rectangle 17">
                <a:extLst>
                  <a:ext uri="{FF2B5EF4-FFF2-40B4-BE49-F238E27FC236}">
                    <a16:creationId xmlns:a16="http://schemas.microsoft.com/office/drawing/2014/main" id="{0B2AE97E-5100-4142-B5CD-87A05D3B6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476"/>
                <a:ext cx="1680" cy="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>
                    <a:solidFill>
                      <a:srgbClr val="000000"/>
                    </a:solidFill>
                    <a:latin typeface="Arial" panose="020B0604020202020204" pitchFamily="34" charset="0"/>
                  </a:rPr>
                  <a:t>Fracture surface of tire cord wire  loaded in tension.  Courtesy of F. Roehrig, CC Technologies, Dublin, OH.  Used with permission.</a:t>
                </a:r>
              </a:p>
            </p:txBody>
          </p:sp>
        </p:grpSp>
      </p:grpSp>
      <p:sp>
        <p:nvSpPr>
          <p:cNvPr id="22535" name="Rectangle 18">
            <a:extLst>
              <a:ext uri="{FF2B5EF4-FFF2-40B4-BE49-F238E27FC236}">
                <a16:creationId xmlns:a16="http://schemas.microsoft.com/office/drawing/2014/main" id="{822FB487-64C6-6C44-9E13-E3FD8AEF6C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Moderately Ductile Failure</a:t>
            </a:r>
          </a:p>
        </p:txBody>
      </p:sp>
      <p:grpSp>
        <p:nvGrpSpPr>
          <p:cNvPr id="4" name="Group 89">
            <a:extLst>
              <a:ext uri="{FF2B5EF4-FFF2-40B4-BE49-F238E27FC236}">
                <a16:creationId xmlns:a16="http://schemas.microsoft.com/office/drawing/2014/main" id="{2C90FA9F-40A2-4243-9837-A7B6C5C790A8}"/>
              </a:ext>
            </a:extLst>
          </p:cNvPr>
          <p:cNvGrpSpPr>
            <a:grpSpLocks/>
          </p:cNvGrpSpPr>
          <p:nvPr/>
        </p:nvGrpSpPr>
        <p:grpSpPr bwMode="auto">
          <a:xfrm>
            <a:off x="1016000" y="1422400"/>
            <a:ext cx="787400" cy="2032000"/>
            <a:chOff x="640" y="896"/>
            <a:chExt cx="496" cy="1280"/>
          </a:xfrm>
        </p:grpSpPr>
        <p:sp>
          <p:nvSpPr>
            <p:cNvPr id="22594" name="Rectangle 37">
              <a:extLst>
                <a:ext uri="{FF2B5EF4-FFF2-40B4-BE49-F238E27FC236}">
                  <a16:creationId xmlns:a16="http://schemas.microsoft.com/office/drawing/2014/main" id="{2DEB32BA-2272-254A-8DF2-A61848976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896"/>
              <a:ext cx="4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444444"/>
                  </a:solidFill>
                  <a:latin typeface="Arial" panose="020B0604020202020204" pitchFamily="34" charset="0"/>
                </a:rPr>
                <a:t>necking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2595" name="Rectangle 45">
              <a:extLst>
                <a:ext uri="{FF2B5EF4-FFF2-40B4-BE49-F238E27FC236}">
                  <a16:creationId xmlns:a16="http://schemas.microsoft.com/office/drawing/2014/main" id="{BFC01BD3-FB98-2E41-8353-B6F7F5149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" y="1080"/>
              <a:ext cx="11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Symbol" pitchFamily="2" charset="2"/>
                </a:rPr>
                <a:t>s</a:t>
              </a:r>
              <a:endParaRPr lang="en-US" altLang="en-US"/>
            </a:p>
          </p:txBody>
        </p:sp>
        <p:sp>
          <p:nvSpPr>
            <p:cNvPr id="22596" name="Freeform 46">
              <a:extLst>
                <a:ext uri="{FF2B5EF4-FFF2-40B4-BE49-F238E27FC236}">
                  <a16:creationId xmlns:a16="http://schemas.microsoft.com/office/drawing/2014/main" id="{1B41F7E0-556E-0747-97D6-C77109DEA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" y="1368"/>
              <a:ext cx="352" cy="592"/>
            </a:xfrm>
            <a:custGeom>
              <a:avLst/>
              <a:gdLst>
                <a:gd name="T0" fmla="*/ 0 w 352"/>
                <a:gd name="T1" fmla="*/ 0 h 592"/>
                <a:gd name="T2" fmla="*/ 0 w 352"/>
                <a:gd name="T3" fmla="*/ 72 h 592"/>
                <a:gd name="T4" fmla="*/ 16 w 352"/>
                <a:gd name="T5" fmla="*/ 120 h 592"/>
                <a:gd name="T6" fmla="*/ 32 w 352"/>
                <a:gd name="T7" fmla="*/ 184 h 592"/>
                <a:gd name="T8" fmla="*/ 40 w 352"/>
                <a:gd name="T9" fmla="*/ 240 h 592"/>
                <a:gd name="T10" fmla="*/ 48 w 352"/>
                <a:gd name="T11" fmla="*/ 312 h 592"/>
                <a:gd name="T12" fmla="*/ 40 w 352"/>
                <a:gd name="T13" fmla="*/ 384 h 592"/>
                <a:gd name="T14" fmla="*/ 16 w 352"/>
                <a:gd name="T15" fmla="*/ 464 h 592"/>
                <a:gd name="T16" fmla="*/ 8 w 352"/>
                <a:gd name="T17" fmla="*/ 512 h 592"/>
                <a:gd name="T18" fmla="*/ 8 w 352"/>
                <a:gd name="T19" fmla="*/ 592 h 592"/>
                <a:gd name="T20" fmla="*/ 344 w 352"/>
                <a:gd name="T21" fmla="*/ 592 h 592"/>
                <a:gd name="T22" fmla="*/ 344 w 352"/>
                <a:gd name="T23" fmla="*/ 536 h 592"/>
                <a:gd name="T24" fmla="*/ 336 w 352"/>
                <a:gd name="T25" fmla="*/ 480 h 592"/>
                <a:gd name="T26" fmla="*/ 328 w 352"/>
                <a:gd name="T27" fmla="*/ 416 h 592"/>
                <a:gd name="T28" fmla="*/ 312 w 352"/>
                <a:gd name="T29" fmla="*/ 360 h 592"/>
                <a:gd name="T30" fmla="*/ 312 w 352"/>
                <a:gd name="T31" fmla="*/ 312 h 592"/>
                <a:gd name="T32" fmla="*/ 312 w 352"/>
                <a:gd name="T33" fmla="*/ 248 h 592"/>
                <a:gd name="T34" fmla="*/ 320 w 352"/>
                <a:gd name="T35" fmla="*/ 184 h 592"/>
                <a:gd name="T36" fmla="*/ 336 w 352"/>
                <a:gd name="T37" fmla="*/ 128 h 592"/>
                <a:gd name="T38" fmla="*/ 344 w 352"/>
                <a:gd name="T39" fmla="*/ 80 h 592"/>
                <a:gd name="T40" fmla="*/ 352 w 352"/>
                <a:gd name="T41" fmla="*/ 40 h 592"/>
                <a:gd name="T42" fmla="*/ 344 w 352"/>
                <a:gd name="T43" fmla="*/ 8 h 592"/>
                <a:gd name="T44" fmla="*/ 0 w 352"/>
                <a:gd name="T45" fmla="*/ 0 h 5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52"/>
                <a:gd name="T70" fmla="*/ 0 h 592"/>
                <a:gd name="T71" fmla="*/ 352 w 352"/>
                <a:gd name="T72" fmla="*/ 592 h 59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52" h="592">
                  <a:moveTo>
                    <a:pt x="0" y="0"/>
                  </a:moveTo>
                  <a:lnTo>
                    <a:pt x="0" y="72"/>
                  </a:lnTo>
                  <a:lnTo>
                    <a:pt x="16" y="120"/>
                  </a:lnTo>
                  <a:lnTo>
                    <a:pt x="32" y="184"/>
                  </a:lnTo>
                  <a:lnTo>
                    <a:pt x="40" y="240"/>
                  </a:lnTo>
                  <a:lnTo>
                    <a:pt x="48" y="312"/>
                  </a:lnTo>
                  <a:lnTo>
                    <a:pt x="40" y="384"/>
                  </a:lnTo>
                  <a:lnTo>
                    <a:pt x="16" y="464"/>
                  </a:lnTo>
                  <a:lnTo>
                    <a:pt x="8" y="512"/>
                  </a:lnTo>
                  <a:lnTo>
                    <a:pt x="8" y="592"/>
                  </a:lnTo>
                  <a:lnTo>
                    <a:pt x="344" y="592"/>
                  </a:lnTo>
                  <a:lnTo>
                    <a:pt x="344" y="536"/>
                  </a:lnTo>
                  <a:lnTo>
                    <a:pt x="336" y="480"/>
                  </a:lnTo>
                  <a:lnTo>
                    <a:pt x="328" y="416"/>
                  </a:lnTo>
                  <a:lnTo>
                    <a:pt x="312" y="360"/>
                  </a:lnTo>
                  <a:lnTo>
                    <a:pt x="312" y="312"/>
                  </a:lnTo>
                  <a:lnTo>
                    <a:pt x="312" y="248"/>
                  </a:lnTo>
                  <a:lnTo>
                    <a:pt x="320" y="184"/>
                  </a:lnTo>
                  <a:lnTo>
                    <a:pt x="336" y="128"/>
                  </a:lnTo>
                  <a:lnTo>
                    <a:pt x="344" y="80"/>
                  </a:lnTo>
                  <a:lnTo>
                    <a:pt x="352" y="40"/>
                  </a:lnTo>
                  <a:lnTo>
                    <a:pt x="344" y="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97" name="Freeform 47">
              <a:extLst>
                <a:ext uri="{FF2B5EF4-FFF2-40B4-BE49-F238E27FC236}">
                  <a16:creationId xmlns:a16="http://schemas.microsoft.com/office/drawing/2014/main" id="{CA684CE3-195E-BA40-B0BB-63D6A6D69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" y="1376"/>
              <a:ext cx="344" cy="584"/>
            </a:xfrm>
            <a:custGeom>
              <a:avLst/>
              <a:gdLst>
                <a:gd name="T0" fmla="*/ 0 w 344"/>
                <a:gd name="T1" fmla="*/ 0 h 584"/>
                <a:gd name="T2" fmla="*/ 0 w 344"/>
                <a:gd name="T3" fmla="*/ 64 h 584"/>
                <a:gd name="T4" fmla="*/ 8 w 344"/>
                <a:gd name="T5" fmla="*/ 112 h 584"/>
                <a:gd name="T6" fmla="*/ 32 w 344"/>
                <a:gd name="T7" fmla="*/ 176 h 584"/>
                <a:gd name="T8" fmla="*/ 40 w 344"/>
                <a:gd name="T9" fmla="*/ 232 h 584"/>
                <a:gd name="T10" fmla="*/ 40 w 344"/>
                <a:gd name="T11" fmla="*/ 312 h 584"/>
                <a:gd name="T12" fmla="*/ 40 w 344"/>
                <a:gd name="T13" fmla="*/ 376 h 584"/>
                <a:gd name="T14" fmla="*/ 16 w 344"/>
                <a:gd name="T15" fmla="*/ 456 h 584"/>
                <a:gd name="T16" fmla="*/ 8 w 344"/>
                <a:gd name="T17" fmla="*/ 512 h 584"/>
                <a:gd name="T18" fmla="*/ 0 w 344"/>
                <a:gd name="T19" fmla="*/ 584 h 584"/>
                <a:gd name="T20" fmla="*/ 344 w 344"/>
                <a:gd name="T21" fmla="*/ 584 h 584"/>
                <a:gd name="T22" fmla="*/ 344 w 344"/>
                <a:gd name="T23" fmla="*/ 528 h 584"/>
                <a:gd name="T24" fmla="*/ 336 w 344"/>
                <a:gd name="T25" fmla="*/ 480 h 584"/>
                <a:gd name="T26" fmla="*/ 320 w 344"/>
                <a:gd name="T27" fmla="*/ 408 h 584"/>
                <a:gd name="T28" fmla="*/ 312 w 344"/>
                <a:gd name="T29" fmla="*/ 352 h 584"/>
                <a:gd name="T30" fmla="*/ 304 w 344"/>
                <a:gd name="T31" fmla="*/ 304 h 584"/>
                <a:gd name="T32" fmla="*/ 304 w 344"/>
                <a:gd name="T33" fmla="*/ 240 h 584"/>
                <a:gd name="T34" fmla="*/ 320 w 344"/>
                <a:gd name="T35" fmla="*/ 184 h 584"/>
                <a:gd name="T36" fmla="*/ 328 w 344"/>
                <a:gd name="T37" fmla="*/ 120 h 584"/>
                <a:gd name="T38" fmla="*/ 344 w 344"/>
                <a:gd name="T39" fmla="*/ 72 h 584"/>
                <a:gd name="T40" fmla="*/ 344 w 344"/>
                <a:gd name="T41" fmla="*/ 32 h 584"/>
                <a:gd name="T42" fmla="*/ 344 w 344"/>
                <a:gd name="T43" fmla="*/ 0 h 584"/>
                <a:gd name="T44" fmla="*/ 0 w 344"/>
                <a:gd name="T45" fmla="*/ 0 h 58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44"/>
                <a:gd name="T70" fmla="*/ 0 h 584"/>
                <a:gd name="T71" fmla="*/ 344 w 344"/>
                <a:gd name="T72" fmla="*/ 584 h 58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44" h="584">
                  <a:moveTo>
                    <a:pt x="0" y="0"/>
                  </a:moveTo>
                  <a:lnTo>
                    <a:pt x="0" y="64"/>
                  </a:lnTo>
                  <a:lnTo>
                    <a:pt x="8" y="112"/>
                  </a:lnTo>
                  <a:lnTo>
                    <a:pt x="32" y="176"/>
                  </a:lnTo>
                  <a:lnTo>
                    <a:pt x="40" y="232"/>
                  </a:lnTo>
                  <a:lnTo>
                    <a:pt x="40" y="312"/>
                  </a:lnTo>
                  <a:lnTo>
                    <a:pt x="40" y="376"/>
                  </a:lnTo>
                  <a:lnTo>
                    <a:pt x="16" y="456"/>
                  </a:lnTo>
                  <a:lnTo>
                    <a:pt x="8" y="512"/>
                  </a:lnTo>
                  <a:lnTo>
                    <a:pt x="0" y="584"/>
                  </a:lnTo>
                  <a:lnTo>
                    <a:pt x="344" y="584"/>
                  </a:lnTo>
                  <a:lnTo>
                    <a:pt x="344" y="528"/>
                  </a:lnTo>
                  <a:lnTo>
                    <a:pt x="336" y="480"/>
                  </a:lnTo>
                  <a:lnTo>
                    <a:pt x="320" y="408"/>
                  </a:lnTo>
                  <a:lnTo>
                    <a:pt x="312" y="352"/>
                  </a:lnTo>
                  <a:lnTo>
                    <a:pt x="304" y="304"/>
                  </a:lnTo>
                  <a:lnTo>
                    <a:pt x="304" y="240"/>
                  </a:lnTo>
                  <a:lnTo>
                    <a:pt x="320" y="184"/>
                  </a:lnTo>
                  <a:lnTo>
                    <a:pt x="328" y="120"/>
                  </a:lnTo>
                  <a:lnTo>
                    <a:pt x="344" y="72"/>
                  </a:lnTo>
                  <a:lnTo>
                    <a:pt x="344" y="32"/>
                  </a:lnTo>
                  <a:lnTo>
                    <a:pt x="34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22598" name="Group 50">
              <a:extLst>
                <a:ext uri="{FF2B5EF4-FFF2-40B4-BE49-F238E27FC236}">
                  <a16:creationId xmlns:a16="http://schemas.microsoft.com/office/drawing/2014/main" id="{6FBE82B4-FC40-F94D-9CDB-87326D8C53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" y="1176"/>
              <a:ext cx="96" cy="192"/>
              <a:chOff x="832" y="1176"/>
              <a:chExt cx="96" cy="192"/>
            </a:xfrm>
          </p:grpSpPr>
          <p:sp>
            <p:nvSpPr>
              <p:cNvPr id="22602" name="Freeform 48">
                <a:extLst>
                  <a:ext uri="{FF2B5EF4-FFF2-40B4-BE49-F238E27FC236}">
                    <a16:creationId xmlns:a16="http://schemas.microsoft.com/office/drawing/2014/main" id="{03E95C71-E473-0140-BB43-B754A9E49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" y="1176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603" name="Line 49">
                <a:extLst>
                  <a:ext uri="{FF2B5EF4-FFF2-40B4-BE49-F238E27FC236}">
                    <a16:creationId xmlns:a16="http://schemas.microsoft.com/office/drawing/2014/main" id="{137BE702-6BD3-4F40-B776-03236F92F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0" y="1248"/>
                <a:ext cx="1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599" name="Group 53">
              <a:extLst>
                <a:ext uri="{FF2B5EF4-FFF2-40B4-BE49-F238E27FC236}">
                  <a16:creationId xmlns:a16="http://schemas.microsoft.com/office/drawing/2014/main" id="{93EF80F6-7C8C-124F-AB2A-1608E79495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" y="1976"/>
              <a:ext cx="96" cy="200"/>
              <a:chOff x="832" y="1976"/>
              <a:chExt cx="96" cy="200"/>
            </a:xfrm>
          </p:grpSpPr>
          <p:sp>
            <p:nvSpPr>
              <p:cNvPr id="22600" name="Freeform 51">
                <a:extLst>
                  <a:ext uri="{FF2B5EF4-FFF2-40B4-BE49-F238E27FC236}">
                    <a16:creationId xmlns:a16="http://schemas.microsoft.com/office/drawing/2014/main" id="{DC5A3A35-7B3C-D146-A028-33DEE1F75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" y="2072"/>
                <a:ext cx="96" cy="104"/>
              </a:xfrm>
              <a:custGeom>
                <a:avLst/>
                <a:gdLst>
                  <a:gd name="T0" fmla="*/ 48 w 96"/>
                  <a:gd name="T1" fmla="*/ 104 h 104"/>
                  <a:gd name="T2" fmla="*/ 0 w 96"/>
                  <a:gd name="T3" fmla="*/ 0 h 104"/>
                  <a:gd name="T4" fmla="*/ 48 w 96"/>
                  <a:gd name="T5" fmla="*/ 32 h 104"/>
                  <a:gd name="T6" fmla="*/ 96 w 96"/>
                  <a:gd name="T7" fmla="*/ 0 h 104"/>
                  <a:gd name="T8" fmla="*/ 48 w 96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104"/>
                    </a:moveTo>
                    <a:lnTo>
                      <a:pt x="0" y="0"/>
                    </a:lnTo>
                    <a:lnTo>
                      <a:pt x="48" y="32"/>
                    </a:lnTo>
                    <a:lnTo>
                      <a:pt x="96" y="0"/>
                    </a:lnTo>
                    <a:lnTo>
                      <a:pt x="48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601" name="Line 52">
                <a:extLst>
                  <a:ext uri="{FF2B5EF4-FFF2-40B4-BE49-F238E27FC236}">
                    <a16:creationId xmlns:a16="http://schemas.microsoft.com/office/drawing/2014/main" id="{601B6CCF-8319-5540-A160-6B744992FE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0" y="1976"/>
                <a:ext cx="1" cy="12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" name="Group 90">
            <a:extLst>
              <a:ext uri="{FF2B5EF4-FFF2-40B4-BE49-F238E27FC236}">
                <a16:creationId xmlns:a16="http://schemas.microsoft.com/office/drawing/2014/main" id="{3D29E3F9-6256-1048-8CF6-233F4F1A40EB}"/>
              </a:ext>
            </a:extLst>
          </p:cNvPr>
          <p:cNvGrpSpPr>
            <a:grpSpLocks/>
          </p:cNvGrpSpPr>
          <p:nvPr/>
        </p:nvGrpSpPr>
        <p:grpSpPr bwMode="auto">
          <a:xfrm>
            <a:off x="2476500" y="1295400"/>
            <a:ext cx="1042988" cy="2171700"/>
            <a:chOff x="1560" y="816"/>
            <a:chExt cx="657" cy="1368"/>
          </a:xfrm>
        </p:grpSpPr>
        <p:sp>
          <p:nvSpPr>
            <p:cNvPr id="22580" name="Rectangle 38">
              <a:extLst>
                <a:ext uri="{FF2B5EF4-FFF2-40B4-BE49-F238E27FC236}">
                  <a16:creationId xmlns:a16="http://schemas.microsoft.com/office/drawing/2014/main" id="{B226911A-963C-6643-8707-0BE03C4D0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6" y="816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444444"/>
                  </a:solidFill>
                  <a:latin typeface="Arial" panose="020B0604020202020204" pitchFamily="34" charset="0"/>
                </a:rPr>
                <a:t>void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2581" name="Rectangle 39">
              <a:extLst>
                <a:ext uri="{FF2B5EF4-FFF2-40B4-BE49-F238E27FC236}">
                  <a16:creationId xmlns:a16="http://schemas.microsoft.com/office/drawing/2014/main" id="{5E7A9B39-B87B-D14C-BC65-D23136542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984"/>
              <a:ext cx="65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444444"/>
                  </a:solidFill>
                  <a:latin typeface="Arial" panose="020B0604020202020204" pitchFamily="34" charset="0"/>
                </a:rPr>
                <a:t>nucleation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22582" name="Group 59">
              <a:extLst>
                <a:ext uri="{FF2B5EF4-FFF2-40B4-BE49-F238E27FC236}">
                  <a16:creationId xmlns:a16="http://schemas.microsoft.com/office/drawing/2014/main" id="{685CD401-82C8-C241-932C-75EB73CA9C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6" y="1352"/>
              <a:ext cx="352" cy="624"/>
              <a:chOff x="1696" y="1352"/>
              <a:chExt cx="352" cy="624"/>
            </a:xfrm>
          </p:grpSpPr>
          <p:sp>
            <p:nvSpPr>
              <p:cNvPr id="22589" name="Freeform 54">
                <a:extLst>
                  <a:ext uri="{FF2B5EF4-FFF2-40B4-BE49-F238E27FC236}">
                    <a16:creationId xmlns:a16="http://schemas.microsoft.com/office/drawing/2014/main" id="{1DBA6E74-3619-7C4A-9820-F782EEAFD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1352"/>
                <a:ext cx="352" cy="624"/>
              </a:xfrm>
              <a:custGeom>
                <a:avLst/>
                <a:gdLst>
                  <a:gd name="T0" fmla="*/ 0 w 352"/>
                  <a:gd name="T1" fmla="*/ 0 h 624"/>
                  <a:gd name="T2" fmla="*/ 8 w 352"/>
                  <a:gd name="T3" fmla="*/ 72 h 624"/>
                  <a:gd name="T4" fmla="*/ 16 w 352"/>
                  <a:gd name="T5" fmla="*/ 128 h 624"/>
                  <a:gd name="T6" fmla="*/ 40 w 352"/>
                  <a:gd name="T7" fmla="*/ 192 h 624"/>
                  <a:gd name="T8" fmla="*/ 48 w 352"/>
                  <a:gd name="T9" fmla="*/ 256 h 624"/>
                  <a:gd name="T10" fmla="*/ 48 w 352"/>
                  <a:gd name="T11" fmla="*/ 336 h 624"/>
                  <a:gd name="T12" fmla="*/ 40 w 352"/>
                  <a:gd name="T13" fmla="*/ 408 h 624"/>
                  <a:gd name="T14" fmla="*/ 24 w 352"/>
                  <a:gd name="T15" fmla="*/ 488 h 624"/>
                  <a:gd name="T16" fmla="*/ 8 w 352"/>
                  <a:gd name="T17" fmla="*/ 544 h 624"/>
                  <a:gd name="T18" fmla="*/ 8 w 352"/>
                  <a:gd name="T19" fmla="*/ 624 h 624"/>
                  <a:gd name="T20" fmla="*/ 352 w 352"/>
                  <a:gd name="T21" fmla="*/ 624 h 624"/>
                  <a:gd name="T22" fmla="*/ 352 w 352"/>
                  <a:gd name="T23" fmla="*/ 560 h 624"/>
                  <a:gd name="T24" fmla="*/ 344 w 352"/>
                  <a:gd name="T25" fmla="*/ 512 h 624"/>
                  <a:gd name="T26" fmla="*/ 328 w 352"/>
                  <a:gd name="T27" fmla="*/ 440 h 624"/>
                  <a:gd name="T28" fmla="*/ 312 w 352"/>
                  <a:gd name="T29" fmla="*/ 376 h 624"/>
                  <a:gd name="T30" fmla="*/ 312 w 352"/>
                  <a:gd name="T31" fmla="*/ 328 h 624"/>
                  <a:gd name="T32" fmla="*/ 312 w 352"/>
                  <a:gd name="T33" fmla="*/ 264 h 624"/>
                  <a:gd name="T34" fmla="*/ 320 w 352"/>
                  <a:gd name="T35" fmla="*/ 200 h 624"/>
                  <a:gd name="T36" fmla="*/ 336 w 352"/>
                  <a:gd name="T37" fmla="*/ 136 h 624"/>
                  <a:gd name="T38" fmla="*/ 352 w 352"/>
                  <a:gd name="T39" fmla="*/ 80 h 624"/>
                  <a:gd name="T40" fmla="*/ 352 w 352"/>
                  <a:gd name="T41" fmla="*/ 40 h 624"/>
                  <a:gd name="T42" fmla="*/ 352 w 352"/>
                  <a:gd name="T43" fmla="*/ 8 h 624"/>
                  <a:gd name="T44" fmla="*/ 0 w 352"/>
                  <a:gd name="T45" fmla="*/ 0 h 62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52"/>
                  <a:gd name="T70" fmla="*/ 0 h 624"/>
                  <a:gd name="T71" fmla="*/ 352 w 352"/>
                  <a:gd name="T72" fmla="*/ 624 h 62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52" h="624">
                    <a:moveTo>
                      <a:pt x="0" y="0"/>
                    </a:moveTo>
                    <a:lnTo>
                      <a:pt x="8" y="72"/>
                    </a:lnTo>
                    <a:lnTo>
                      <a:pt x="16" y="128"/>
                    </a:lnTo>
                    <a:lnTo>
                      <a:pt x="40" y="192"/>
                    </a:lnTo>
                    <a:lnTo>
                      <a:pt x="48" y="256"/>
                    </a:lnTo>
                    <a:lnTo>
                      <a:pt x="48" y="336"/>
                    </a:lnTo>
                    <a:lnTo>
                      <a:pt x="40" y="408"/>
                    </a:lnTo>
                    <a:lnTo>
                      <a:pt x="24" y="488"/>
                    </a:lnTo>
                    <a:lnTo>
                      <a:pt x="8" y="544"/>
                    </a:lnTo>
                    <a:lnTo>
                      <a:pt x="8" y="624"/>
                    </a:lnTo>
                    <a:lnTo>
                      <a:pt x="352" y="624"/>
                    </a:lnTo>
                    <a:lnTo>
                      <a:pt x="352" y="560"/>
                    </a:lnTo>
                    <a:lnTo>
                      <a:pt x="344" y="512"/>
                    </a:lnTo>
                    <a:lnTo>
                      <a:pt x="328" y="440"/>
                    </a:lnTo>
                    <a:lnTo>
                      <a:pt x="312" y="376"/>
                    </a:lnTo>
                    <a:lnTo>
                      <a:pt x="312" y="328"/>
                    </a:lnTo>
                    <a:lnTo>
                      <a:pt x="312" y="264"/>
                    </a:lnTo>
                    <a:lnTo>
                      <a:pt x="320" y="200"/>
                    </a:lnTo>
                    <a:lnTo>
                      <a:pt x="336" y="136"/>
                    </a:lnTo>
                    <a:lnTo>
                      <a:pt x="352" y="80"/>
                    </a:lnTo>
                    <a:lnTo>
                      <a:pt x="352" y="40"/>
                    </a:lnTo>
                    <a:lnTo>
                      <a:pt x="352" y="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90" name="Freeform 55">
                <a:extLst>
                  <a:ext uri="{FF2B5EF4-FFF2-40B4-BE49-F238E27FC236}">
                    <a16:creationId xmlns:a16="http://schemas.microsoft.com/office/drawing/2014/main" id="{57EB5DCA-FC97-1046-9C00-B92D16B5F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" y="1360"/>
                <a:ext cx="344" cy="616"/>
              </a:xfrm>
              <a:custGeom>
                <a:avLst/>
                <a:gdLst>
                  <a:gd name="T0" fmla="*/ 0 w 344"/>
                  <a:gd name="T1" fmla="*/ 0 h 616"/>
                  <a:gd name="T2" fmla="*/ 0 w 344"/>
                  <a:gd name="T3" fmla="*/ 64 h 616"/>
                  <a:gd name="T4" fmla="*/ 8 w 344"/>
                  <a:gd name="T5" fmla="*/ 120 h 616"/>
                  <a:gd name="T6" fmla="*/ 32 w 344"/>
                  <a:gd name="T7" fmla="*/ 184 h 616"/>
                  <a:gd name="T8" fmla="*/ 40 w 344"/>
                  <a:gd name="T9" fmla="*/ 248 h 616"/>
                  <a:gd name="T10" fmla="*/ 40 w 344"/>
                  <a:gd name="T11" fmla="*/ 328 h 616"/>
                  <a:gd name="T12" fmla="*/ 40 w 344"/>
                  <a:gd name="T13" fmla="*/ 400 h 616"/>
                  <a:gd name="T14" fmla="*/ 16 w 344"/>
                  <a:gd name="T15" fmla="*/ 488 h 616"/>
                  <a:gd name="T16" fmla="*/ 8 w 344"/>
                  <a:gd name="T17" fmla="*/ 536 h 616"/>
                  <a:gd name="T18" fmla="*/ 0 w 344"/>
                  <a:gd name="T19" fmla="*/ 616 h 616"/>
                  <a:gd name="T20" fmla="*/ 344 w 344"/>
                  <a:gd name="T21" fmla="*/ 616 h 616"/>
                  <a:gd name="T22" fmla="*/ 344 w 344"/>
                  <a:gd name="T23" fmla="*/ 560 h 616"/>
                  <a:gd name="T24" fmla="*/ 336 w 344"/>
                  <a:gd name="T25" fmla="*/ 504 h 616"/>
                  <a:gd name="T26" fmla="*/ 320 w 344"/>
                  <a:gd name="T27" fmla="*/ 432 h 616"/>
                  <a:gd name="T28" fmla="*/ 312 w 344"/>
                  <a:gd name="T29" fmla="*/ 376 h 616"/>
                  <a:gd name="T30" fmla="*/ 304 w 344"/>
                  <a:gd name="T31" fmla="*/ 320 h 616"/>
                  <a:gd name="T32" fmla="*/ 304 w 344"/>
                  <a:gd name="T33" fmla="*/ 256 h 616"/>
                  <a:gd name="T34" fmla="*/ 320 w 344"/>
                  <a:gd name="T35" fmla="*/ 192 h 616"/>
                  <a:gd name="T36" fmla="*/ 328 w 344"/>
                  <a:gd name="T37" fmla="*/ 128 h 616"/>
                  <a:gd name="T38" fmla="*/ 344 w 344"/>
                  <a:gd name="T39" fmla="*/ 72 h 616"/>
                  <a:gd name="T40" fmla="*/ 344 w 344"/>
                  <a:gd name="T41" fmla="*/ 32 h 616"/>
                  <a:gd name="T42" fmla="*/ 344 w 344"/>
                  <a:gd name="T43" fmla="*/ 0 h 616"/>
                  <a:gd name="T44" fmla="*/ 0 w 344"/>
                  <a:gd name="T45" fmla="*/ 0 h 61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44"/>
                  <a:gd name="T70" fmla="*/ 0 h 616"/>
                  <a:gd name="T71" fmla="*/ 344 w 344"/>
                  <a:gd name="T72" fmla="*/ 616 h 61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44" h="616">
                    <a:moveTo>
                      <a:pt x="0" y="0"/>
                    </a:moveTo>
                    <a:lnTo>
                      <a:pt x="0" y="64"/>
                    </a:lnTo>
                    <a:lnTo>
                      <a:pt x="8" y="120"/>
                    </a:lnTo>
                    <a:lnTo>
                      <a:pt x="32" y="184"/>
                    </a:lnTo>
                    <a:lnTo>
                      <a:pt x="40" y="248"/>
                    </a:lnTo>
                    <a:lnTo>
                      <a:pt x="40" y="328"/>
                    </a:lnTo>
                    <a:lnTo>
                      <a:pt x="40" y="400"/>
                    </a:lnTo>
                    <a:lnTo>
                      <a:pt x="16" y="488"/>
                    </a:lnTo>
                    <a:lnTo>
                      <a:pt x="8" y="536"/>
                    </a:lnTo>
                    <a:lnTo>
                      <a:pt x="0" y="616"/>
                    </a:lnTo>
                    <a:lnTo>
                      <a:pt x="344" y="616"/>
                    </a:lnTo>
                    <a:lnTo>
                      <a:pt x="344" y="560"/>
                    </a:lnTo>
                    <a:lnTo>
                      <a:pt x="336" y="504"/>
                    </a:lnTo>
                    <a:lnTo>
                      <a:pt x="320" y="432"/>
                    </a:lnTo>
                    <a:lnTo>
                      <a:pt x="312" y="376"/>
                    </a:lnTo>
                    <a:lnTo>
                      <a:pt x="304" y="320"/>
                    </a:lnTo>
                    <a:lnTo>
                      <a:pt x="304" y="256"/>
                    </a:lnTo>
                    <a:lnTo>
                      <a:pt x="320" y="192"/>
                    </a:lnTo>
                    <a:lnTo>
                      <a:pt x="328" y="128"/>
                    </a:lnTo>
                    <a:lnTo>
                      <a:pt x="344" y="72"/>
                    </a:lnTo>
                    <a:lnTo>
                      <a:pt x="344" y="32"/>
                    </a:lnTo>
                    <a:lnTo>
                      <a:pt x="34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91" name="Oval 56">
                <a:extLst>
                  <a:ext uri="{FF2B5EF4-FFF2-40B4-BE49-F238E27FC236}">
                    <a16:creationId xmlns:a16="http://schemas.microsoft.com/office/drawing/2014/main" id="{F18D30D5-83E7-4D45-8DA3-CC7B1E6C6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1692"/>
                <a:ext cx="40" cy="2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92" name="Oval 57">
                <a:extLst>
                  <a:ext uri="{FF2B5EF4-FFF2-40B4-BE49-F238E27FC236}">
                    <a16:creationId xmlns:a16="http://schemas.microsoft.com/office/drawing/2014/main" id="{AD9DEFEE-2BAF-9944-9FA7-7B0DEBE0D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8" y="1676"/>
                <a:ext cx="40" cy="2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93" name="Oval 58">
                <a:extLst>
                  <a:ext uri="{FF2B5EF4-FFF2-40B4-BE49-F238E27FC236}">
                    <a16:creationId xmlns:a16="http://schemas.microsoft.com/office/drawing/2014/main" id="{D34FB563-0FF8-3C4C-B805-44318145D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6" y="1700"/>
                <a:ext cx="40" cy="24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583" name="Group 62">
              <a:extLst>
                <a:ext uri="{FF2B5EF4-FFF2-40B4-BE49-F238E27FC236}">
                  <a16:creationId xmlns:a16="http://schemas.microsoft.com/office/drawing/2014/main" id="{29DB5152-6061-5248-BD23-9FF72ADBD0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2" y="1160"/>
              <a:ext cx="96" cy="200"/>
              <a:chOff x="1832" y="1160"/>
              <a:chExt cx="96" cy="200"/>
            </a:xfrm>
          </p:grpSpPr>
          <p:sp>
            <p:nvSpPr>
              <p:cNvPr id="22587" name="Freeform 60">
                <a:extLst>
                  <a:ext uri="{FF2B5EF4-FFF2-40B4-BE49-F238E27FC236}">
                    <a16:creationId xmlns:a16="http://schemas.microsoft.com/office/drawing/2014/main" id="{5FCC2609-F611-E149-8AB8-42E5AFA8D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2" y="1160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88" name="Line 61">
                <a:extLst>
                  <a:ext uri="{FF2B5EF4-FFF2-40B4-BE49-F238E27FC236}">
                    <a16:creationId xmlns:a16="http://schemas.microsoft.com/office/drawing/2014/main" id="{E5E2FFFA-EE52-A040-BCE8-699B4E9F8C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0" y="1232"/>
                <a:ext cx="1" cy="12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584" name="Group 65">
              <a:extLst>
                <a:ext uri="{FF2B5EF4-FFF2-40B4-BE49-F238E27FC236}">
                  <a16:creationId xmlns:a16="http://schemas.microsoft.com/office/drawing/2014/main" id="{4F394D50-602B-0D47-9348-1BD73B89C7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2" y="1984"/>
              <a:ext cx="96" cy="200"/>
              <a:chOff x="1832" y="1984"/>
              <a:chExt cx="96" cy="200"/>
            </a:xfrm>
          </p:grpSpPr>
          <p:sp>
            <p:nvSpPr>
              <p:cNvPr id="22585" name="Freeform 63">
                <a:extLst>
                  <a:ext uri="{FF2B5EF4-FFF2-40B4-BE49-F238E27FC236}">
                    <a16:creationId xmlns:a16="http://schemas.microsoft.com/office/drawing/2014/main" id="{A429C35F-2FE9-CF45-A09A-50C6ABA90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2" y="2080"/>
                <a:ext cx="96" cy="104"/>
              </a:xfrm>
              <a:custGeom>
                <a:avLst/>
                <a:gdLst>
                  <a:gd name="T0" fmla="*/ 48 w 96"/>
                  <a:gd name="T1" fmla="*/ 104 h 104"/>
                  <a:gd name="T2" fmla="*/ 0 w 96"/>
                  <a:gd name="T3" fmla="*/ 0 h 104"/>
                  <a:gd name="T4" fmla="*/ 48 w 96"/>
                  <a:gd name="T5" fmla="*/ 32 h 104"/>
                  <a:gd name="T6" fmla="*/ 96 w 96"/>
                  <a:gd name="T7" fmla="*/ 0 h 104"/>
                  <a:gd name="T8" fmla="*/ 48 w 96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104"/>
                    </a:moveTo>
                    <a:lnTo>
                      <a:pt x="0" y="0"/>
                    </a:lnTo>
                    <a:lnTo>
                      <a:pt x="48" y="32"/>
                    </a:lnTo>
                    <a:lnTo>
                      <a:pt x="96" y="0"/>
                    </a:lnTo>
                    <a:lnTo>
                      <a:pt x="48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86" name="Line 64">
                <a:extLst>
                  <a:ext uri="{FF2B5EF4-FFF2-40B4-BE49-F238E27FC236}">
                    <a16:creationId xmlns:a16="http://schemas.microsoft.com/office/drawing/2014/main" id="{2CD7B65C-066E-3742-8EE0-65BD31E257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80" y="1984"/>
                <a:ext cx="1" cy="12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" name="Group 91">
            <a:extLst>
              <a:ext uri="{FF2B5EF4-FFF2-40B4-BE49-F238E27FC236}">
                <a16:creationId xmlns:a16="http://schemas.microsoft.com/office/drawing/2014/main" id="{7914A4A3-BDDF-E64F-8143-B982FC4451EA}"/>
              </a:ext>
            </a:extLst>
          </p:cNvPr>
          <p:cNvGrpSpPr>
            <a:grpSpLocks/>
          </p:cNvGrpSpPr>
          <p:nvPr/>
        </p:nvGrpSpPr>
        <p:grpSpPr bwMode="auto">
          <a:xfrm>
            <a:off x="3987800" y="1257300"/>
            <a:ext cx="1231900" cy="2235200"/>
            <a:chOff x="2512" y="792"/>
            <a:chExt cx="776" cy="1408"/>
          </a:xfrm>
        </p:grpSpPr>
        <p:grpSp>
          <p:nvGrpSpPr>
            <p:cNvPr id="22567" name="Group 25">
              <a:extLst>
                <a:ext uri="{FF2B5EF4-FFF2-40B4-BE49-F238E27FC236}">
                  <a16:creationId xmlns:a16="http://schemas.microsoft.com/office/drawing/2014/main" id="{81992D25-5EB6-CF47-97C8-D7CD793C55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4" y="1336"/>
              <a:ext cx="352" cy="656"/>
              <a:chOff x="2704" y="1336"/>
              <a:chExt cx="352" cy="656"/>
            </a:xfrm>
          </p:grpSpPr>
          <p:sp>
            <p:nvSpPr>
              <p:cNvPr id="22576" name="Freeform 21">
                <a:extLst>
                  <a:ext uri="{FF2B5EF4-FFF2-40B4-BE49-F238E27FC236}">
                    <a16:creationId xmlns:a16="http://schemas.microsoft.com/office/drawing/2014/main" id="{E9996529-5D75-D341-AA98-5D4F51327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" y="1336"/>
                <a:ext cx="344" cy="656"/>
              </a:xfrm>
              <a:custGeom>
                <a:avLst/>
                <a:gdLst>
                  <a:gd name="T0" fmla="*/ 0 w 344"/>
                  <a:gd name="T1" fmla="*/ 0 h 656"/>
                  <a:gd name="T2" fmla="*/ 0 w 344"/>
                  <a:gd name="T3" fmla="*/ 72 h 656"/>
                  <a:gd name="T4" fmla="*/ 8 w 344"/>
                  <a:gd name="T5" fmla="*/ 136 h 656"/>
                  <a:gd name="T6" fmla="*/ 32 w 344"/>
                  <a:gd name="T7" fmla="*/ 200 h 656"/>
                  <a:gd name="T8" fmla="*/ 40 w 344"/>
                  <a:gd name="T9" fmla="*/ 264 h 656"/>
                  <a:gd name="T10" fmla="*/ 40 w 344"/>
                  <a:gd name="T11" fmla="*/ 352 h 656"/>
                  <a:gd name="T12" fmla="*/ 40 w 344"/>
                  <a:gd name="T13" fmla="*/ 424 h 656"/>
                  <a:gd name="T14" fmla="*/ 16 w 344"/>
                  <a:gd name="T15" fmla="*/ 520 h 656"/>
                  <a:gd name="T16" fmla="*/ 8 w 344"/>
                  <a:gd name="T17" fmla="*/ 576 h 656"/>
                  <a:gd name="T18" fmla="*/ 0 w 344"/>
                  <a:gd name="T19" fmla="*/ 656 h 656"/>
                  <a:gd name="T20" fmla="*/ 344 w 344"/>
                  <a:gd name="T21" fmla="*/ 656 h 656"/>
                  <a:gd name="T22" fmla="*/ 344 w 344"/>
                  <a:gd name="T23" fmla="*/ 592 h 656"/>
                  <a:gd name="T24" fmla="*/ 336 w 344"/>
                  <a:gd name="T25" fmla="*/ 536 h 656"/>
                  <a:gd name="T26" fmla="*/ 320 w 344"/>
                  <a:gd name="T27" fmla="*/ 464 h 656"/>
                  <a:gd name="T28" fmla="*/ 312 w 344"/>
                  <a:gd name="T29" fmla="*/ 400 h 656"/>
                  <a:gd name="T30" fmla="*/ 304 w 344"/>
                  <a:gd name="T31" fmla="*/ 344 h 656"/>
                  <a:gd name="T32" fmla="*/ 304 w 344"/>
                  <a:gd name="T33" fmla="*/ 280 h 656"/>
                  <a:gd name="T34" fmla="*/ 320 w 344"/>
                  <a:gd name="T35" fmla="*/ 208 h 656"/>
                  <a:gd name="T36" fmla="*/ 328 w 344"/>
                  <a:gd name="T37" fmla="*/ 144 h 656"/>
                  <a:gd name="T38" fmla="*/ 344 w 344"/>
                  <a:gd name="T39" fmla="*/ 88 h 656"/>
                  <a:gd name="T40" fmla="*/ 344 w 344"/>
                  <a:gd name="T41" fmla="*/ 40 h 656"/>
                  <a:gd name="T42" fmla="*/ 344 w 344"/>
                  <a:gd name="T43" fmla="*/ 0 h 656"/>
                  <a:gd name="T44" fmla="*/ 0 w 344"/>
                  <a:gd name="T45" fmla="*/ 0 h 65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44"/>
                  <a:gd name="T70" fmla="*/ 0 h 656"/>
                  <a:gd name="T71" fmla="*/ 344 w 344"/>
                  <a:gd name="T72" fmla="*/ 656 h 65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44" h="656">
                    <a:moveTo>
                      <a:pt x="0" y="0"/>
                    </a:moveTo>
                    <a:lnTo>
                      <a:pt x="0" y="72"/>
                    </a:lnTo>
                    <a:lnTo>
                      <a:pt x="8" y="136"/>
                    </a:lnTo>
                    <a:lnTo>
                      <a:pt x="32" y="200"/>
                    </a:lnTo>
                    <a:lnTo>
                      <a:pt x="40" y="264"/>
                    </a:lnTo>
                    <a:lnTo>
                      <a:pt x="40" y="352"/>
                    </a:lnTo>
                    <a:lnTo>
                      <a:pt x="40" y="424"/>
                    </a:lnTo>
                    <a:lnTo>
                      <a:pt x="16" y="520"/>
                    </a:lnTo>
                    <a:lnTo>
                      <a:pt x="8" y="576"/>
                    </a:lnTo>
                    <a:lnTo>
                      <a:pt x="0" y="656"/>
                    </a:lnTo>
                    <a:lnTo>
                      <a:pt x="344" y="656"/>
                    </a:lnTo>
                    <a:lnTo>
                      <a:pt x="344" y="592"/>
                    </a:lnTo>
                    <a:lnTo>
                      <a:pt x="336" y="536"/>
                    </a:lnTo>
                    <a:lnTo>
                      <a:pt x="320" y="464"/>
                    </a:lnTo>
                    <a:lnTo>
                      <a:pt x="312" y="400"/>
                    </a:lnTo>
                    <a:lnTo>
                      <a:pt x="304" y="344"/>
                    </a:lnTo>
                    <a:lnTo>
                      <a:pt x="304" y="280"/>
                    </a:lnTo>
                    <a:lnTo>
                      <a:pt x="320" y="208"/>
                    </a:lnTo>
                    <a:lnTo>
                      <a:pt x="328" y="144"/>
                    </a:lnTo>
                    <a:lnTo>
                      <a:pt x="344" y="88"/>
                    </a:lnTo>
                    <a:lnTo>
                      <a:pt x="344" y="40"/>
                    </a:lnTo>
                    <a:lnTo>
                      <a:pt x="34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77" name="Freeform 22">
                <a:extLst>
                  <a:ext uri="{FF2B5EF4-FFF2-40B4-BE49-F238E27FC236}">
                    <a16:creationId xmlns:a16="http://schemas.microsoft.com/office/drawing/2014/main" id="{8B1DBABA-D5E5-2B4B-8D13-7B81319DD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2" y="1344"/>
                <a:ext cx="344" cy="648"/>
              </a:xfrm>
              <a:custGeom>
                <a:avLst/>
                <a:gdLst>
                  <a:gd name="T0" fmla="*/ 0 w 344"/>
                  <a:gd name="T1" fmla="*/ 0 h 648"/>
                  <a:gd name="T2" fmla="*/ 0 w 344"/>
                  <a:gd name="T3" fmla="*/ 72 h 648"/>
                  <a:gd name="T4" fmla="*/ 8 w 344"/>
                  <a:gd name="T5" fmla="*/ 128 h 648"/>
                  <a:gd name="T6" fmla="*/ 32 w 344"/>
                  <a:gd name="T7" fmla="*/ 192 h 648"/>
                  <a:gd name="T8" fmla="*/ 40 w 344"/>
                  <a:gd name="T9" fmla="*/ 264 h 648"/>
                  <a:gd name="T10" fmla="*/ 40 w 344"/>
                  <a:gd name="T11" fmla="*/ 344 h 648"/>
                  <a:gd name="T12" fmla="*/ 40 w 344"/>
                  <a:gd name="T13" fmla="*/ 424 h 648"/>
                  <a:gd name="T14" fmla="*/ 16 w 344"/>
                  <a:gd name="T15" fmla="*/ 512 h 648"/>
                  <a:gd name="T16" fmla="*/ 8 w 344"/>
                  <a:gd name="T17" fmla="*/ 568 h 648"/>
                  <a:gd name="T18" fmla="*/ 0 w 344"/>
                  <a:gd name="T19" fmla="*/ 648 h 648"/>
                  <a:gd name="T20" fmla="*/ 344 w 344"/>
                  <a:gd name="T21" fmla="*/ 648 h 648"/>
                  <a:gd name="T22" fmla="*/ 344 w 344"/>
                  <a:gd name="T23" fmla="*/ 592 h 648"/>
                  <a:gd name="T24" fmla="*/ 336 w 344"/>
                  <a:gd name="T25" fmla="*/ 536 h 648"/>
                  <a:gd name="T26" fmla="*/ 320 w 344"/>
                  <a:gd name="T27" fmla="*/ 456 h 648"/>
                  <a:gd name="T28" fmla="*/ 312 w 344"/>
                  <a:gd name="T29" fmla="*/ 392 h 648"/>
                  <a:gd name="T30" fmla="*/ 304 w 344"/>
                  <a:gd name="T31" fmla="*/ 344 h 648"/>
                  <a:gd name="T32" fmla="*/ 304 w 344"/>
                  <a:gd name="T33" fmla="*/ 272 h 648"/>
                  <a:gd name="T34" fmla="*/ 320 w 344"/>
                  <a:gd name="T35" fmla="*/ 200 h 648"/>
                  <a:gd name="T36" fmla="*/ 328 w 344"/>
                  <a:gd name="T37" fmla="*/ 136 h 648"/>
                  <a:gd name="T38" fmla="*/ 344 w 344"/>
                  <a:gd name="T39" fmla="*/ 80 h 648"/>
                  <a:gd name="T40" fmla="*/ 344 w 344"/>
                  <a:gd name="T41" fmla="*/ 40 h 648"/>
                  <a:gd name="T42" fmla="*/ 344 w 344"/>
                  <a:gd name="T43" fmla="*/ 0 h 648"/>
                  <a:gd name="T44" fmla="*/ 0 w 344"/>
                  <a:gd name="T45" fmla="*/ 0 h 64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44"/>
                  <a:gd name="T70" fmla="*/ 0 h 648"/>
                  <a:gd name="T71" fmla="*/ 344 w 344"/>
                  <a:gd name="T72" fmla="*/ 648 h 64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44" h="648">
                    <a:moveTo>
                      <a:pt x="0" y="0"/>
                    </a:moveTo>
                    <a:lnTo>
                      <a:pt x="0" y="72"/>
                    </a:lnTo>
                    <a:lnTo>
                      <a:pt x="8" y="128"/>
                    </a:lnTo>
                    <a:lnTo>
                      <a:pt x="32" y="192"/>
                    </a:lnTo>
                    <a:lnTo>
                      <a:pt x="40" y="264"/>
                    </a:lnTo>
                    <a:lnTo>
                      <a:pt x="40" y="344"/>
                    </a:lnTo>
                    <a:lnTo>
                      <a:pt x="40" y="424"/>
                    </a:lnTo>
                    <a:lnTo>
                      <a:pt x="16" y="512"/>
                    </a:lnTo>
                    <a:lnTo>
                      <a:pt x="8" y="568"/>
                    </a:lnTo>
                    <a:lnTo>
                      <a:pt x="0" y="648"/>
                    </a:lnTo>
                    <a:lnTo>
                      <a:pt x="344" y="648"/>
                    </a:lnTo>
                    <a:lnTo>
                      <a:pt x="344" y="592"/>
                    </a:lnTo>
                    <a:lnTo>
                      <a:pt x="336" y="536"/>
                    </a:lnTo>
                    <a:lnTo>
                      <a:pt x="320" y="456"/>
                    </a:lnTo>
                    <a:lnTo>
                      <a:pt x="312" y="392"/>
                    </a:lnTo>
                    <a:lnTo>
                      <a:pt x="304" y="344"/>
                    </a:lnTo>
                    <a:lnTo>
                      <a:pt x="304" y="272"/>
                    </a:lnTo>
                    <a:lnTo>
                      <a:pt x="320" y="200"/>
                    </a:lnTo>
                    <a:lnTo>
                      <a:pt x="328" y="136"/>
                    </a:lnTo>
                    <a:lnTo>
                      <a:pt x="344" y="80"/>
                    </a:lnTo>
                    <a:lnTo>
                      <a:pt x="344" y="40"/>
                    </a:lnTo>
                    <a:lnTo>
                      <a:pt x="34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78" name="Freeform 23">
                <a:extLst>
                  <a:ext uri="{FF2B5EF4-FFF2-40B4-BE49-F238E27FC236}">
                    <a16:creationId xmlns:a16="http://schemas.microsoft.com/office/drawing/2014/main" id="{00ACB70F-4C7F-6444-A432-899CE0E05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1656"/>
                <a:ext cx="168" cy="48"/>
              </a:xfrm>
              <a:custGeom>
                <a:avLst/>
                <a:gdLst>
                  <a:gd name="T0" fmla="*/ 0 w 168"/>
                  <a:gd name="T1" fmla="*/ 24 h 48"/>
                  <a:gd name="T2" fmla="*/ 32 w 168"/>
                  <a:gd name="T3" fmla="*/ 0 h 48"/>
                  <a:gd name="T4" fmla="*/ 80 w 168"/>
                  <a:gd name="T5" fmla="*/ 0 h 48"/>
                  <a:gd name="T6" fmla="*/ 104 w 168"/>
                  <a:gd name="T7" fmla="*/ 0 h 48"/>
                  <a:gd name="T8" fmla="*/ 120 w 168"/>
                  <a:gd name="T9" fmla="*/ 8 h 48"/>
                  <a:gd name="T10" fmla="*/ 160 w 168"/>
                  <a:gd name="T11" fmla="*/ 0 h 48"/>
                  <a:gd name="T12" fmla="*/ 168 w 168"/>
                  <a:gd name="T13" fmla="*/ 8 h 48"/>
                  <a:gd name="T14" fmla="*/ 144 w 168"/>
                  <a:gd name="T15" fmla="*/ 40 h 48"/>
                  <a:gd name="T16" fmla="*/ 88 w 168"/>
                  <a:gd name="T17" fmla="*/ 48 h 48"/>
                  <a:gd name="T18" fmla="*/ 64 w 168"/>
                  <a:gd name="T19" fmla="*/ 40 h 48"/>
                  <a:gd name="T20" fmla="*/ 32 w 168"/>
                  <a:gd name="T21" fmla="*/ 40 h 48"/>
                  <a:gd name="T22" fmla="*/ 0 w 168"/>
                  <a:gd name="T23" fmla="*/ 24 h 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68"/>
                  <a:gd name="T37" fmla="*/ 0 h 48"/>
                  <a:gd name="T38" fmla="*/ 168 w 168"/>
                  <a:gd name="T39" fmla="*/ 48 h 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68" h="48">
                    <a:moveTo>
                      <a:pt x="0" y="24"/>
                    </a:moveTo>
                    <a:lnTo>
                      <a:pt x="32" y="0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120" y="8"/>
                    </a:lnTo>
                    <a:lnTo>
                      <a:pt x="160" y="0"/>
                    </a:lnTo>
                    <a:lnTo>
                      <a:pt x="168" y="8"/>
                    </a:lnTo>
                    <a:lnTo>
                      <a:pt x="144" y="40"/>
                    </a:lnTo>
                    <a:lnTo>
                      <a:pt x="88" y="48"/>
                    </a:lnTo>
                    <a:lnTo>
                      <a:pt x="64" y="40"/>
                    </a:lnTo>
                    <a:lnTo>
                      <a:pt x="32" y="4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79" name="Freeform 24">
                <a:extLst>
                  <a:ext uri="{FF2B5EF4-FFF2-40B4-BE49-F238E27FC236}">
                    <a16:creationId xmlns:a16="http://schemas.microsoft.com/office/drawing/2014/main" id="{03389A3B-B941-5A48-B18B-BAB86F266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1664"/>
                <a:ext cx="176" cy="40"/>
              </a:xfrm>
              <a:custGeom>
                <a:avLst/>
                <a:gdLst>
                  <a:gd name="T0" fmla="*/ 0 w 176"/>
                  <a:gd name="T1" fmla="*/ 24 h 40"/>
                  <a:gd name="T2" fmla="*/ 40 w 176"/>
                  <a:gd name="T3" fmla="*/ 0 h 40"/>
                  <a:gd name="T4" fmla="*/ 80 w 176"/>
                  <a:gd name="T5" fmla="*/ 0 h 40"/>
                  <a:gd name="T6" fmla="*/ 104 w 176"/>
                  <a:gd name="T7" fmla="*/ 0 h 40"/>
                  <a:gd name="T8" fmla="*/ 128 w 176"/>
                  <a:gd name="T9" fmla="*/ 8 h 40"/>
                  <a:gd name="T10" fmla="*/ 168 w 176"/>
                  <a:gd name="T11" fmla="*/ 0 h 40"/>
                  <a:gd name="T12" fmla="*/ 176 w 176"/>
                  <a:gd name="T13" fmla="*/ 0 h 40"/>
                  <a:gd name="T14" fmla="*/ 144 w 176"/>
                  <a:gd name="T15" fmla="*/ 40 h 40"/>
                  <a:gd name="T16" fmla="*/ 96 w 176"/>
                  <a:gd name="T17" fmla="*/ 40 h 40"/>
                  <a:gd name="T18" fmla="*/ 64 w 176"/>
                  <a:gd name="T19" fmla="*/ 32 h 40"/>
                  <a:gd name="T20" fmla="*/ 32 w 176"/>
                  <a:gd name="T21" fmla="*/ 40 h 40"/>
                  <a:gd name="T22" fmla="*/ 0 w 176"/>
                  <a:gd name="T23" fmla="*/ 24 h 4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40"/>
                  <a:gd name="T38" fmla="*/ 176 w 176"/>
                  <a:gd name="T39" fmla="*/ 40 h 4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40">
                    <a:moveTo>
                      <a:pt x="0" y="24"/>
                    </a:moveTo>
                    <a:lnTo>
                      <a:pt x="40" y="0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68" y="0"/>
                    </a:lnTo>
                    <a:lnTo>
                      <a:pt x="176" y="0"/>
                    </a:lnTo>
                    <a:lnTo>
                      <a:pt x="144" y="40"/>
                    </a:lnTo>
                    <a:lnTo>
                      <a:pt x="96" y="40"/>
                    </a:lnTo>
                    <a:lnTo>
                      <a:pt x="64" y="32"/>
                    </a:lnTo>
                    <a:lnTo>
                      <a:pt x="32" y="40"/>
                    </a:lnTo>
                    <a:lnTo>
                      <a:pt x="0" y="24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2568" name="Rectangle 40">
              <a:extLst>
                <a:ext uri="{FF2B5EF4-FFF2-40B4-BE49-F238E27FC236}">
                  <a16:creationId xmlns:a16="http://schemas.microsoft.com/office/drawing/2014/main" id="{780F40BC-212E-1541-AAFF-B5A3C9BCE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2" y="792"/>
              <a:ext cx="7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444444"/>
                  </a:solidFill>
                  <a:latin typeface="Arial" panose="020B0604020202020204" pitchFamily="34" charset="0"/>
                </a:rPr>
                <a:t>void growth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2569" name="Rectangle 41">
              <a:extLst>
                <a:ext uri="{FF2B5EF4-FFF2-40B4-BE49-F238E27FC236}">
                  <a16:creationId xmlns:a16="http://schemas.microsoft.com/office/drawing/2014/main" id="{1A8D573A-6D19-B14A-977C-6AC9A1635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960"/>
              <a:ext cx="73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444444"/>
                  </a:solidFill>
                  <a:latin typeface="Arial" panose="020B0604020202020204" pitchFamily="34" charset="0"/>
                </a:rPr>
                <a:t>and linkage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22570" name="Group 68">
              <a:extLst>
                <a:ext uri="{FF2B5EF4-FFF2-40B4-BE49-F238E27FC236}">
                  <a16:creationId xmlns:a16="http://schemas.microsoft.com/office/drawing/2014/main" id="{15A6AC20-10B4-AF42-9543-44CACA4F11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1136"/>
              <a:ext cx="96" cy="200"/>
              <a:chOff x="2832" y="1136"/>
              <a:chExt cx="96" cy="200"/>
            </a:xfrm>
          </p:grpSpPr>
          <p:sp>
            <p:nvSpPr>
              <p:cNvPr id="22574" name="Freeform 66">
                <a:extLst>
                  <a:ext uri="{FF2B5EF4-FFF2-40B4-BE49-F238E27FC236}">
                    <a16:creationId xmlns:a16="http://schemas.microsoft.com/office/drawing/2014/main" id="{06A18428-0E58-E944-BBEA-DCA57AFAB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136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75" name="Line 67">
                <a:extLst>
                  <a:ext uri="{FF2B5EF4-FFF2-40B4-BE49-F238E27FC236}">
                    <a16:creationId xmlns:a16="http://schemas.microsoft.com/office/drawing/2014/main" id="{35FDF71B-E080-E043-BAC4-857836D43D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1208"/>
                <a:ext cx="1" cy="12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571" name="Group 71">
              <a:extLst>
                <a:ext uri="{FF2B5EF4-FFF2-40B4-BE49-F238E27FC236}">
                  <a16:creationId xmlns:a16="http://schemas.microsoft.com/office/drawing/2014/main" id="{62B19C96-1A8F-E747-A4CE-7AC96114E6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2000"/>
              <a:ext cx="96" cy="200"/>
              <a:chOff x="2832" y="2000"/>
              <a:chExt cx="96" cy="200"/>
            </a:xfrm>
          </p:grpSpPr>
          <p:sp>
            <p:nvSpPr>
              <p:cNvPr id="22572" name="Freeform 69">
                <a:extLst>
                  <a:ext uri="{FF2B5EF4-FFF2-40B4-BE49-F238E27FC236}">
                    <a16:creationId xmlns:a16="http://schemas.microsoft.com/office/drawing/2014/main" id="{9F51199B-31F8-6B4D-8755-C66EA7DF0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2096"/>
                <a:ext cx="96" cy="104"/>
              </a:xfrm>
              <a:custGeom>
                <a:avLst/>
                <a:gdLst>
                  <a:gd name="T0" fmla="*/ 48 w 96"/>
                  <a:gd name="T1" fmla="*/ 104 h 104"/>
                  <a:gd name="T2" fmla="*/ 0 w 96"/>
                  <a:gd name="T3" fmla="*/ 0 h 104"/>
                  <a:gd name="T4" fmla="*/ 48 w 96"/>
                  <a:gd name="T5" fmla="*/ 32 h 104"/>
                  <a:gd name="T6" fmla="*/ 96 w 96"/>
                  <a:gd name="T7" fmla="*/ 0 h 104"/>
                  <a:gd name="T8" fmla="*/ 48 w 96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104"/>
                    </a:moveTo>
                    <a:lnTo>
                      <a:pt x="0" y="0"/>
                    </a:lnTo>
                    <a:lnTo>
                      <a:pt x="48" y="32"/>
                    </a:lnTo>
                    <a:lnTo>
                      <a:pt x="96" y="0"/>
                    </a:lnTo>
                    <a:lnTo>
                      <a:pt x="48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73" name="Line 70">
                <a:extLst>
                  <a:ext uri="{FF2B5EF4-FFF2-40B4-BE49-F238E27FC236}">
                    <a16:creationId xmlns:a16="http://schemas.microsoft.com/office/drawing/2014/main" id="{23CF1C13-652B-7D41-B6A6-25E7B0D25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0" y="2000"/>
                <a:ext cx="1" cy="12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" name="Group 92">
            <a:extLst>
              <a:ext uri="{FF2B5EF4-FFF2-40B4-BE49-F238E27FC236}">
                <a16:creationId xmlns:a16="http://schemas.microsoft.com/office/drawing/2014/main" id="{E4A59E23-52CB-A24F-9335-1715991B3A62}"/>
              </a:ext>
            </a:extLst>
          </p:cNvPr>
          <p:cNvGrpSpPr>
            <a:grpSpLocks/>
          </p:cNvGrpSpPr>
          <p:nvPr/>
        </p:nvGrpSpPr>
        <p:grpSpPr bwMode="auto">
          <a:xfrm>
            <a:off x="5689600" y="1270000"/>
            <a:ext cx="1003300" cy="2260600"/>
            <a:chOff x="3584" y="800"/>
            <a:chExt cx="632" cy="1424"/>
          </a:xfrm>
        </p:grpSpPr>
        <p:grpSp>
          <p:nvGrpSpPr>
            <p:cNvPr id="22552" name="Group 32">
              <a:extLst>
                <a:ext uri="{FF2B5EF4-FFF2-40B4-BE49-F238E27FC236}">
                  <a16:creationId xmlns:a16="http://schemas.microsoft.com/office/drawing/2014/main" id="{7737B636-506E-754B-9813-0D0991A659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" y="1320"/>
              <a:ext cx="352" cy="696"/>
              <a:chOff x="3704" y="1320"/>
              <a:chExt cx="352" cy="696"/>
            </a:xfrm>
          </p:grpSpPr>
          <p:sp>
            <p:nvSpPr>
              <p:cNvPr id="22561" name="Freeform 26">
                <a:extLst>
                  <a:ext uri="{FF2B5EF4-FFF2-40B4-BE49-F238E27FC236}">
                    <a16:creationId xmlns:a16="http://schemas.microsoft.com/office/drawing/2014/main" id="{AAC56527-5407-1E47-8857-EC238B48F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4" y="1320"/>
                <a:ext cx="352" cy="688"/>
              </a:xfrm>
              <a:custGeom>
                <a:avLst/>
                <a:gdLst>
                  <a:gd name="T0" fmla="*/ 0 w 352"/>
                  <a:gd name="T1" fmla="*/ 0 h 688"/>
                  <a:gd name="T2" fmla="*/ 0 w 352"/>
                  <a:gd name="T3" fmla="*/ 80 h 688"/>
                  <a:gd name="T4" fmla="*/ 16 w 352"/>
                  <a:gd name="T5" fmla="*/ 136 h 688"/>
                  <a:gd name="T6" fmla="*/ 32 w 352"/>
                  <a:gd name="T7" fmla="*/ 208 h 688"/>
                  <a:gd name="T8" fmla="*/ 40 w 352"/>
                  <a:gd name="T9" fmla="*/ 280 h 688"/>
                  <a:gd name="T10" fmla="*/ 48 w 352"/>
                  <a:gd name="T11" fmla="*/ 368 h 688"/>
                  <a:gd name="T12" fmla="*/ 40 w 352"/>
                  <a:gd name="T13" fmla="*/ 448 h 688"/>
                  <a:gd name="T14" fmla="*/ 16 w 352"/>
                  <a:gd name="T15" fmla="*/ 544 h 688"/>
                  <a:gd name="T16" fmla="*/ 8 w 352"/>
                  <a:gd name="T17" fmla="*/ 600 h 688"/>
                  <a:gd name="T18" fmla="*/ 8 w 352"/>
                  <a:gd name="T19" fmla="*/ 688 h 688"/>
                  <a:gd name="T20" fmla="*/ 344 w 352"/>
                  <a:gd name="T21" fmla="*/ 688 h 688"/>
                  <a:gd name="T22" fmla="*/ 344 w 352"/>
                  <a:gd name="T23" fmla="*/ 624 h 688"/>
                  <a:gd name="T24" fmla="*/ 336 w 352"/>
                  <a:gd name="T25" fmla="*/ 568 h 688"/>
                  <a:gd name="T26" fmla="*/ 320 w 352"/>
                  <a:gd name="T27" fmla="*/ 488 h 688"/>
                  <a:gd name="T28" fmla="*/ 312 w 352"/>
                  <a:gd name="T29" fmla="*/ 416 h 688"/>
                  <a:gd name="T30" fmla="*/ 312 w 352"/>
                  <a:gd name="T31" fmla="*/ 360 h 688"/>
                  <a:gd name="T32" fmla="*/ 312 w 352"/>
                  <a:gd name="T33" fmla="*/ 288 h 688"/>
                  <a:gd name="T34" fmla="*/ 320 w 352"/>
                  <a:gd name="T35" fmla="*/ 216 h 688"/>
                  <a:gd name="T36" fmla="*/ 336 w 352"/>
                  <a:gd name="T37" fmla="*/ 152 h 688"/>
                  <a:gd name="T38" fmla="*/ 344 w 352"/>
                  <a:gd name="T39" fmla="*/ 88 h 688"/>
                  <a:gd name="T40" fmla="*/ 352 w 352"/>
                  <a:gd name="T41" fmla="*/ 40 h 688"/>
                  <a:gd name="T42" fmla="*/ 344 w 352"/>
                  <a:gd name="T43" fmla="*/ 0 h 688"/>
                  <a:gd name="T44" fmla="*/ 0 w 352"/>
                  <a:gd name="T45" fmla="*/ 0 h 68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52"/>
                  <a:gd name="T70" fmla="*/ 0 h 688"/>
                  <a:gd name="T71" fmla="*/ 352 w 352"/>
                  <a:gd name="T72" fmla="*/ 688 h 68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52" h="688">
                    <a:moveTo>
                      <a:pt x="0" y="0"/>
                    </a:moveTo>
                    <a:lnTo>
                      <a:pt x="0" y="80"/>
                    </a:lnTo>
                    <a:lnTo>
                      <a:pt x="16" y="136"/>
                    </a:lnTo>
                    <a:lnTo>
                      <a:pt x="32" y="208"/>
                    </a:lnTo>
                    <a:lnTo>
                      <a:pt x="40" y="280"/>
                    </a:lnTo>
                    <a:lnTo>
                      <a:pt x="48" y="368"/>
                    </a:lnTo>
                    <a:lnTo>
                      <a:pt x="40" y="448"/>
                    </a:lnTo>
                    <a:lnTo>
                      <a:pt x="16" y="544"/>
                    </a:lnTo>
                    <a:lnTo>
                      <a:pt x="8" y="600"/>
                    </a:lnTo>
                    <a:lnTo>
                      <a:pt x="8" y="688"/>
                    </a:lnTo>
                    <a:lnTo>
                      <a:pt x="344" y="688"/>
                    </a:lnTo>
                    <a:lnTo>
                      <a:pt x="344" y="624"/>
                    </a:lnTo>
                    <a:lnTo>
                      <a:pt x="336" y="568"/>
                    </a:lnTo>
                    <a:lnTo>
                      <a:pt x="320" y="488"/>
                    </a:lnTo>
                    <a:lnTo>
                      <a:pt x="312" y="416"/>
                    </a:lnTo>
                    <a:lnTo>
                      <a:pt x="312" y="360"/>
                    </a:lnTo>
                    <a:lnTo>
                      <a:pt x="312" y="288"/>
                    </a:lnTo>
                    <a:lnTo>
                      <a:pt x="320" y="216"/>
                    </a:lnTo>
                    <a:lnTo>
                      <a:pt x="336" y="152"/>
                    </a:lnTo>
                    <a:lnTo>
                      <a:pt x="344" y="88"/>
                    </a:lnTo>
                    <a:lnTo>
                      <a:pt x="352" y="40"/>
                    </a:lnTo>
                    <a:lnTo>
                      <a:pt x="34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62" name="Freeform 27">
                <a:extLst>
                  <a:ext uri="{FF2B5EF4-FFF2-40B4-BE49-F238E27FC236}">
                    <a16:creationId xmlns:a16="http://schemas.microsoft.com/office/drawing/2014/main" id="{3368E581-448E-FC43-BFD6-A8B829AD4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2" y="1328"/>
                <a:ext cx="344" cy="688"/>
              </a:xfrm>
              <a:custGeom>
                <a:avLst/>
                <a:gdLst>
                  <a:gd name="T0" fmla="*/ 0 w 344"/>
                  <a:gd name="T1" fmla="*/ 0 h 688"/>
                  <a:gd name="T2" fmla="*/ 0 w 344"/>
                  <a:gd name="T3" fmla="*/ 72 h 688"/>
                  <a:gd name="T4" fmla="*/ 8 w 344"/>
                  <a:gd name="T5" fmla="*/ 136 h 688"/>
                  <a:gd name="T6" fmla="*/ 32 w 344"/>
                  <a:gd name="T7" fmla="*/ 208 h 688"/>
                  <a:gd name="T8" fmla="*/ 40 w 344"/>
                  <a:gd name="T9" fmla="*/ 280 h 688"/>
                  <a:gd name="T10" fmla="*/ 40 w 344"/>
                  <a:gd name="T11" fmla="*/ 360 h 688"/>
                  <a:gd name="T12" fmla="*/ 40 w 344"/>
                  <a:gd name="T13" fmla="*/ 440 h 688"/>
                  <a:gd name="T14" fmla="*/ 16 w 344"/>
                  <a:gd name="T15" fmla="*/ 536 h 688"/>
                  <a:gd name="T16" fmla="*/ 8 w 344"/>
                  <a:gd name="T17" fmla="*/ 600 h 688"/>
                  <a:gd name="T18" fmla="*/ 0 w 344"/>
                  <a:gd name="T19" fmla="*/ 688 h 688"/>
                  <a:gd name="T20" fmla="*/ 344 w 344"/>
                  <a:gd name="T21" fmla="*/ 688 h 688"/>
                  <a:gd name="T22" fmla="*/ 344 w 344"/>
                  <a:gd name="T23" fmla="*/ 616 h 688"/>
                  <a:gd name="T24" fmla="*/ 336 w 344"/>
                  <a:gd name="T25" fmla="*/ 560 h 688"/>
                  <a:gd name="T26" fmla="*/ 320 w 344"/>
                  <a:gd name="T27" fmla="*/ 480 h 688"/>
                  <a:gd name="T28" fmla="*/ 312 w 344"/>
                  <a:gd name="T29" fmla="*/ 416 h 688"/>
                  <a:gd name="T30" fmla="*/ 304 w 344"/>
                  <a:gd name="T31" fmla="*/ 360 h 688"/>
                  <a:gd name="T32" fmla="*/ 304 w 344"/>
                  <a:gd name="T33" fmla="*/ 288 h 688"/>
                  <a:gd name="T34" fmla="*/ 320 w 344"/>
                  <a:gd name="T35" fmla="*/ 216 h 688"/>
                  <a:gd name="T36" fmla="*/ 328 w 344"/>
                  <a:gd name="T37" fmla="*/ 144 h 688"/>
                  <a:gd name="T38" fmla="*/ 344 w 344"/>
                  <a:gd name="T39" fmla="*/ 80 h 688"/>
                  <a:gd name="T40" fmla="*/ 344 w 344"/>
                  <a:gd name="T41" fmla="*/ 40 h 688"/>
                  <a:gd name="T42" fmla="*/ 344 w 344"/>
                  <a:gd name="T43" fmla="*/ 0 h 688"/>
                  <a:gd name="T44" fmla="*/ 0 w 344"/>
                  <a:gd name="T45" fmla="*/ 0 h 68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344"/>
                  <a:gd name="T70" fmla="*/ 0 h 688"/>
                  <a:gd name="T71" fmla="*/ 344 w 344"/>
                  <a:gd name="T72" fmla="*/ 688 h 688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344" h="688">
                    <a:moveTo>
                      <a:pt x="0" y="0"/>
                    </a:moveTo>
                    <a:lnTo>
                      <a:pt x="0" y="72"/>
                    </a:lnTo>
                    <a:lnTo>
                      <a:pt x="8" y="136"/>
                    </a:lnTo>
                    <a:lnTo>
                      <a:pt x="32" y="208"/>
                    </a:lnTo>
                    <a:lnTo>
                      <a:pt x="40" y="280"/>
                    </a:lnTo>
                    <a:lnTo>
                      <a:pt x="40" y="360"/>
                    </a:lnTo>
                    <a:lnTo>
                      <a:pt x="40" y="440"/>
                    </a:lnTo>
                    <a:lnTo>
                      <a:pt x="16" y="536"/>
                    </a:lnTo>
                    <a:lnTo>
                      <a:pt x="8" y="600"/>
                    </a:lnTo>
                    <a:lnTo>
                      <a:pt x="0" y="688"/>
                    </a:lnTo>
                    <a:lnTo>
                      <a:pt x="344" y="688"/>
                    </a:lnTo>
                    <a:lnTo>
                      <a:pt x="344" y="616"/>
                    </a:lnTo>
                    <a:lnTo>
                      <a:pt x="336" y="560"/>
                    </a:lnTo>
                    <a:lnTo>
                      <a:pt x="320" y="480"/>
                    </a:lnTo>
                    <a:lnTo>
                      <a:pt x="312" y="416"/>
                    </a:lnTo>
                    <a:lnTo>
                      <a:pt x="304" y="360"/>
                    </a:lnTo>
                    <a:lnTo>
                      <a:pt x="304" y="288"/>
                    </a:lnTo>
                    <a:lnTo>
                      <a:pt x="320" y="216"/>
                    </a:lnTo>
                    <a:lnTo>
                      <a:pt x="328" y="144"/>
                    </a:lnTo>
                    <a:lnTo>
                      <a:pt x="344" y="80"/>
                    </a:lnTo>
                    <a:lnTo>
                      <a:pt x="344" y="40"/>
                    </a:lnTo>
                    <a:lnTo>
                      <a:pt x="34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63" name="Freeform 28">
                <a:extLst>
                  <a:ext uri="{FF2B5EF4-FFF2-40B4-BE49-F238E27FC236}">
                    <a16:creationId xmlns:a16="http://schemas.microsoft.com/office/drawing/2014/main" id="{32B681E6-14A2-0641-B125-A35B1E93E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" y="1656"/>
                <a:ext cx="176" cy="48"/>
              </a:xfrm>
              <a:custGeom>
                <a:avLst/>
                <a:gdLst>
                  <a:gd name="T0" fmla="*/ 0 w 176"/>
                  <a:gd name="T1" fmla="*/ 32 h 48"/>
                  <a:gd name="T2" fmla="*/ 32 w 176"/>
                  <a:gd name="T3" fmla="*/ 0 h 48"/>
                  <a:gd name="T4" fmla="*/ 80 w 176"/>
                  <a:gd name="T5" fmla="*/ 0 h 48"/>
                  <a:gd name="T6" fmla="*/ 104 w 176"/>
                  <a:gd name="T7" fmla="*/ 0 h 48"/>
                  <a:gd name="T8" fmla="*/ 128 w 176"/>
                  <a:gd name="T9" fmla="*/ 8 h 48"/>
                  <a:gd name="T10" fmla="*/ 168 w 176"/>
                  <a:gd name="T11" fmla="*/ 0 h 48"/>
                  <a:gd name="T12" fmla="*/ 176 w 176"/>
                  <a:gd name="T13" fmla="*/ 8 h 48"/>
                  <a:gd name="T14" fmla="*/ 144 w 176"/>
                  <a:gd name="T15" fmla="*/ 40 h 48"/>
                  <a:gd name="T16" fmla="*/ 96 w 176"/>
                  <a:gd name="T17" fmla="*/ 48 h 48"/>
                  <a:gd name="T18" fmla="*/ 64 w 176"/>
                  <a:gd name="T19" fmla="*/ 40 h 48"/>
                  <a:gd name="T20" fmla="*/ 32 w 176"/>
                  <a:gd name="T21" fmla="*/ 48 h 48"/>
                  <a:gd name="T22" fmla="*/ 0 w 176"/>
                  <a:gd name="T23" fmla="*/ 32 h 4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48"/>
                  <a:gd name="T38" fmla="*/ 176 w 176"/>
                  <a:gd name="T39" fmla="*/ 48 h 4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48">
                    <a:moveTo>
                      <a:pt x="0" y="32"/>
                    </a:moveTo>
                    <a:lnTo>
                      <a:pt x="32" y="0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68" y="0"/>
                    </a:lnTo>
                    <a:lnTo>
                      <a:pt x="176" y="8"/>
                    </a:lnTo>
                    <a:lnTo>
                      <a:pt x="144" y="40"/>
                    </a:lnTo>
                    <a:lnTo>
                      <a:pt x="96" y="48"/>
                    </a:lnTo>
                    <a:lnTo>
                      <a:pt x="64" y="40"/>
                    </a:lnTo>
                    <a:lnTo>
                      <a:pt x="32" y="48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64" name="Freeform 29">
                <a:extLst>
                  <a:ext uri="{FF2B5EF4-FFF2-40B4-BE49-F238E27FC236}">
                    <a16:creationId xmlns:a16="http://schemas.microsoft.com/office/drawing/2014/main" id="{1F68098D-CA82-1C48-8B44-91431B79F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4" y="1664"/>
                <a:ext cx="176" cy="40"/>
              </a:xfrm>
              <a:custGeom>
                <a:avLst/>
                <a:gdLst>
                  <a:gd name="T0" fmla="*/ 0 w 176"/>
                  <a:gd name="T1" fmla="*/ 24 h 40"/>
                  <a:gd name="T2" fmla="*/ 40 w 176"/>
                  <a:gd name="T3" fmla="*/ 0 h 40"/>
                  <a:gd name="T4" fmla="*/ 80 w 176"/>
                  <a:gd name="T5" fmla="*/ 0 h 40"/>
                  <a:gd name="T6" fmla="*/ 104 w 176"/>
                  <a:gd name="T7" fmla="*/ 0 h 40"/>
                  <a:gd name="T8" fmla="*/ 128 w 176"/>
                  <a:gd name="T9" fmla="*/ 8 h 40"/>
                  <a:gd name="T10" fmla="*/ 168 w 176"/>
                  <a:gd name="T11" fmla="*/ 0 h 40"/>
                  <a:gd name="T12" fmla="*/ 176 w 176"/>
                  <a:gd name="T13" fmla="*/ 0 h 40"/>
                  <a:gd name="T14" fmla="*/ 144 w 176"/>
                  <a:gd name="T15" fmla="*/ 40 h 40"/>
                  <a:gd name="T16" fmla="*/ 96 w 176"/>
                  <a:gd name="T17" fmla="*/ 40 h 40"/>
                  <a:gd name="T18" fmla="*/ 64 w 176"/>
                  <a:gd name="T19" fmla="*/ 32 h 40"/>
                  <a:gd name="T20" fmla="*/ 32 w 176"/>
                  <a:gd name="T21" fmla="*/ 40 h 40"/>
                  <a:gd name="T22" fmla="*/ 0 w 176"/>
                  <a:gd name="T23" fmla="*/ 24 h 4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6"/>
                  <a:gd name="T37" fmla="*/ 0 h 40"/>
                  <a:gd name="T38" fmla="*/ 176 w 176"/>
                  <a:gd name="T39" fmla="*/ 40 h 4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6" h="40">
                    <a:moveTo>
                      <a:pt x="0" y="24"/>
                    </a:moveTo>
                    <a:lnTo>
                      <a:pt x="40" y="0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68" y="0"/>
                    </a:lnTo>
                    <a:lnTo>
                      <a:pt x="176" y="0"/>
                    </a:lnTo>
                    <a:lnTo>
                      <a:pt x="144" y="40"/>
                    </a:lnTo>
                    <a:lnTo>
                      <a:pt x="96" y="40"/>
                    </a:lnTo>
                    <a:lnTo>
                      <a:pt x="64" y="32"/>
                    </a:lnTo>
                    <a:lnTo>
                      <a:pt x="32" y="40"/>
                    </a:lnTo>
                    <a:lnTo>
                      <a:pt x="0" y="24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65" name="Line 30">
                <a:extLst>
                  <a:ext uri="{FF2B5EF4-FFF2-40B4-BE49-F238E27FC236}">
                    <a16:creationId xmlns:a16="http://schemas.microsoft.com/office/drawing/2014/main" id="{E2528048-9A9D-BF46-B412-58698653CE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52" y="1688"/>
                <a:ext cx="32" cy="2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6" name="Line 31">
                <a:extLst>
                  <a:ext uri="{FF2B5EF4-FFF2-40B4-BE49-F238E27FC236}">
                    <a16:creationId xmlns:a16="http://schemas.microsoft.com/office/drawing/2014/main" id="{5D2FFE74-2752-BD4F-8C57-35C205B539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1664"/>
                <a:ext cx="48" cy="2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553" name="Rectangle 42">
              <a:extLst>
                <a:ext uri="{FF2B5EF4-FFF2-40B4-BE49-F238E27FC236}">
                  <a16:creationId xmlns:a16="http://schemas.microsoft.com/office/drawing/2014/main" id="{36F89177-F81A-5247-AE14-242E8C296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4" y="800"/>
              <a:ext cx="59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444444"/>
                  </a:solidFill>
                  <a:latin typeface="Arial" panose="020B0604020202020204" pitchFamily="34" charset="0"/>
                </a:rPr>
                <a:t>shearing 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22554" name="Rectangle 43">
              <a:extLst>
                <a:ext uri="{FF2B5EF4-FFF2-40B4-BE49-F238E27FC236}">
                  <a16:creationId xmlns:a16="http://schemas.microsoft.com/office/drawing/2014/main" id="{E43AB912-AAB5-1E48-9FA0-FEAFF51CA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" y="968"/>
              <a:ext cx="6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444444"/>
                  </a:solidFill>
                  <a:latin typeface="Arial" panose="020B0604020202020204" pitchFamily="34" charset="0"/>
                </a:rPr>
                <a:t>at surface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22555" name="Group 74">
              <a:extLst>
                <a:ext uri="{FF2B5EF4-FFF2-40B4-BE49-F238E27FC236}">
                  <a16:creationId xmlns:a16="http://schemas.microsoft.com/office/drawing/2014/main" id="{90BF7EC6-64E4-054D-A76F-0BF986F5CC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120"/>
              <a:ext cx="96" cy="192"/>
              <a:chOff x="3840" y="1120"/>
              <a:chExt cx="96" cy="192"/>
            </a:xfrm>
          </p:grpSpPr>
          <p:sp>
            <p:nvSpPr>
              <p:cNvPr id="22559" name="Freeform 72">
                <a:extLst>
                  <a:ext uri="{FF2B5EF4-FFF2-40B4-BE49-F238E27FC236}">
                    <a16:creationId xmlns:a16="http://schemas.microsoft.com/office/drawing/2014/main" id="{391E9CBB-061E-E748-B967-C6E5B08F4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120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60" name="Line 73">
                <a:extLst>
                  <a:ext uri="{FF2B5EF4-FFF2-40B4-BE49-F238E27FC236}">
                    <a16:creationId xmlns:a16="http://schemas.microsoft.com/office/drawing/2014/main" id="{79247783-BD6E-0044-BBD4-E193D2EFC9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1192"/>
                <a:ext cx="1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556" name="Group 77">
              <a:extLst>
                <a:ext uri="{FF2B5EF4-FFF2-40B4-BE49-F238E27FC236}">
                  <a16:creationId xmlns:a16="http://schemas.microsoft.com/office/drawing/2014/main" id="{7AB83821-D1CC-C340-8EF3-1AC0899C6B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024"/>
              <a:ext cx="96" cy="200"/>
              <a:chOff x="3840" y="2024"/>
              <a:chExt cx="96" cy="200"/>
            </a:xfrm>
          </p:grpSpPr>
          <p:sp>
            <p:nvSpPr>
              <p:cNvPr id="22557" name="Freeform 75">
                <a:extLst>
                  <a:ext uri="{FF2B5EF4-FFF2-40B4-BE49-F238E27FC236}">
                    <a16:creationId xmlns:a16="http://schemas.microsoft.com/office/drawing/2014/main" id="{6C23D152-4A9F-0841-BC23-BA7E85997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2120"/>
                <a:ext cx="96" cy="104"/>
              </a:xfrm>
              <a:custGeom>
                <a:avLst/>
                <a:gdLst>
                  <a:gd name="T0" fmla="*/ 48 w 96"/>
                  <a:gd name="T1" fmla="*/ 104 h 104"/>
                  <a:gd name="T2" fmla="*/ 0 w 96"/>
                  <a:gd name="T3" fmla="*/ 0 h 104"/>
                  <a:gd name="T4" fmla="*/ 48 w 96"/>
                  <a:gd name="T5" fmla="*/ 32 h 104"/>
                  <a:gd name="T6" fmla="*/ 96 w 96"/>
                  <a:gd name="T7" fmla="*/ 0 h 104"/>
                  <a:gd name="T8" fmla="*/ 48 w 96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104"/>
                    </a:moveTo>
                    <a:lnTo>
                      <a:pt x="0" y="0"/>
                    </a:lnTo>
                    <a:lnTo>
                      <a:pt x="48" y="32"/>
                    </a:lnTo>
                    <a:lnTo>
                      <a:pt x="96" y="0"/>
                    </a:lnTo>
                    <a:lnTo>
                      <a:pt x="48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58" name="Line 76">
                <a:extLst>
                  <a:ext uri="{FF2B5EF4-FFF2-40B4-BE49-F238E27FC236}">
                    <a16:creationId xmlns:a16="http://schemas.microsoft.com/office/drawing/2014/main" id="{50ECFA31-1793-F848-84B5-C0C12CA465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8" y="2024"/>
                <a:ext cx="1" cy="12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9" name="Group 93">
            <a:extLst>
              <a:ext uri="{FF2B5EF4-FFF2-40B4-BE49-F238E27FC236}">
                <a16:creationId xmlns:a16="http://schemas.microsoft.com/office/drawing/2014/main" id="{2B70EA0F-8281-5D48-AF02-E4C2967063B4}"/>
              </a:ext>
            </a:extLst>
          </p:cNvPr>
          <p:cNvGrpSpPr>
            <a:grpSpLocks/>
          </p:cNvGrpSpPr>
          <p:nvPr/>
        </p:nvGrpSpPr>
        <p:grpSpPr bwMode="auto">
          <a:xfrm>
            <a:off x="7366000" y="1422400"/>
            <a:ext cx="774700" cy="2108200"/>
            <a:chOff x="4640" y="896"/>
            <a:chExt cx="488" cy="1328"/>
          </a:xfrm>
        </p:grpSpPr>
        <p:sp>
          <p:nvSpPr>
            <p:cNvPr id="22541" name="Freeform 33">
              <a:extLst>
                <a:ext uri="{FF2B5EF4-FFF2-40B4-BE49-F238E27FC236}">
                  <a16:creationId xmlns:a16="http://schemas.microsoft.com/office/drawing/2014/main" id="{A57C95D0-2C4B-F54D-9AEF-670C182A7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320"/>
              <a:ext cx="352" cy="352"/>
            </a:xfrm>
            <a:custGeom>
              <a:avLst/>
              <a:gdLst>
                <a:gd name="T0" fmla="*/ 0 w 352"/>
                <a:gd name="T1" fmla="*/ 8 h 352"/>
                <a:gd name="T2" fmla="*/ 0 w 352"/>
                <a:gd name="T3" fmla="*/ 80 h 352"/>
                <a:gd name="T4" fmla="*/ 16 w 352"/>
                <a:gd name="T5" fmla="*/ 144 h 352"/>
                <a:gd name="T6" fmla="*/ 32 w 352"/>
                <a:gd name="T7" fmla="*/ 224 h 352"/>
                <a:gd name="T8" fmla="*/ 48 w 352"/>
                <a:gd name="T9" fmla="*/ 288 h 352"/>
                <a:gd name="T10" fmla="*/ 40 w 352"/>
                <a:gd name="T11" fmla="*/ 352 h 352"/>
                <a:gd name="T12" fmla="*/ 80 w 352"/>
                <a:gd name="T13" fmla="*/ 328 h 352"/>
                <a:gd name="T14" fmla="*/ 104 w 352"/>
                <a:gd name="T15" fmla="*/ 288 h 352"/>
                <a:gd name="T16" fmla="*/ 120 w 352"/>
                <a:gd name="T17" fmla="*/ 312 h 352"/>
                <a:gd name="T18" fmla="*/ 136 w 352"/>
                <a:gd name="T19" fmla="*/ 280 h 352"/>
                <a:gd name="T20" fmla="*/ 136 w 352"/>
                <a:gd name="T21" fmla="*/ 288 h 352"/>
                <a:gd name="T22" fmla="*/ 152 w 352"/>
                <a:gd name="T23" fmla="*/ 272 h 352"/>
                <a:gd name="T24" fmla="*/ 168 w 352"/>
                <a:gd name="T25" fmla="*/ 288 h 352"/>
                <a:gd name="T26" fmla="*/ 176 w 352"/>
                <a:gd name="T27" fmla="*/ 272 h 352"/>
                <a:gd name="T28" fmla="*/ 192 w 352"/>
                <a:gd name="T29" fmla="*/ 288 h 352"/>
                <a:gd name="T30" fmla="*/ 208 w 352"/>
                <a:gd name="T31" fmla="*/ 280 h 352"/>
                <a:gd name="T32" fmla="*/ 216 w 352"/>
                <a:gd name="T33" fmla="*/ 296 h 352"/>
                <a:gd name="T34" fmla="*/ 232 w 352"/>
                <a:gd name="T35" fmla="*/ 280 h 352"/>
                <a:gd name="T36" fmla="*/ 240 w 352"/>
                <a:gd name="T37" fmla="*/ 296 h 352"/>
                <a:gd name="T38" fmla="*/ 248 w 352"/>
                <a:gd name="T39" fmla="*/ 280 h 352"/>
                <a:gd name="T40" fmla="*/ 296 w 352"/>
                <a:gd name="T41" fmla="*/ 344 h 352"/>
                <a:gd name="T42" fmla="*/ 312 w 352"/>
                <a:gd name="T43" fmla="*/ 352 h 352"/>
                <a:gd name="T44" fmla="*/ 312 w 352"/>
                <a:gd name="T45" fmla="*/ 304 h 352"/>
                <a:gd name="T46" fmla="*/ 312 w 352"/>
                <a:gd name="T47" fmla="*/ 232 h 352"/>
                <a:gd name="T48" fmla="*/ 328 w 352"/>
                <a:gd name="T49" fmla="*/ 168 h 352"/>
                <a:gd name="T50" fmla="*/ 344 w 352"/>
                <a:gd name="T51" fmla="*/ 96 h 352"/>
                <a:gd name="T52" fmla="*/ 352 w 352"/>
                <a:gd name="T53" fmla="*/ 48 h 352"/>
                <a:gd name="T54" fmla="*/ 352 w 352"/>
                <a:gd name="T55" fmla="*/ 0 h 352"/>
                <a:gd name="T56" fmla="*/ 0 w 352"/>
                <a:gd name="T57" fmla="*/ 8 h 3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52"/>
                <a:gd name="T88" fmla="*/ 0 h 352"/>
                <a:gd name="T89" fmla="*/ 352 w 352"/>
                <a:gd name="T90" fmla="*/ 352 h 3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52" h="352">
                  <a:moveTo>
                    <a:pt x="0" y="8"/>
                  </a:moveTo>
                  <a:lnTo>
                    <a:pt x="0" y="80"/>
                  </a:lnTo>
                  <a:lnTo>
                    <a:pt x="16" y="144"/>
                  </a:lnTo>
                  <a:lnTo>
                    <a:pt x="32" y="224"/>
                  </a:lnTo>
                  <a:lnTo>
                    <a:pt x="48" y="288"/>
                  </a:lnTo>
                  <a:lnTo>
                    <a:pt x="40" y="352"/>
                  </a:lnTo>
                  <a:lnTo>
                    <a:pt x="80" y="328"/>
                  </a:lnTo>
                  <a:lnTo>
                    <a:pt x="104" y="288"/>
                  </a:lnTo>
                  <a:lnTo>
                    <a:pt x="120" y="312"/>
                  </a:lnTo>
                  <a:lnTo>
                    <a:pt x="136" y="280"/>
                  </a:lnTo>
                  <a:lnTo>
                    <a:pt x="136" y="288"/>
                  </a:lnTo>
                  <a:lnTo>
                    <a:pt x="152" y="272"/>
                  </a:lnTo>
                  <a:lnTo>
                    <a:pt x="168" y="288"/>
                  </a:lnTo>
                  <a:lnTo>
                    <a:pt x="176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16" y="296"/>
                  </a:lnTo>
                  <a:lnTo>
                    <a:pt x="232" y="280"/>
                  </a:lnTo>
                  <a:lnTo>
                    <a:pt x="240" y="296"/>
                  </a:lnTo>
                  <a:lnTo>
                    <a:pt x="248" y="280"/>
                  </a:lnTo>
                  <a:lnTo>
                    <a:pt x="296" y="344"/>
                  </a:lnTo>
                  <a:lnTo>
                    <a:pt x="312" y="352"/>
                  </a:lnTo>
                  <a:lnTo>
                    <a:pt x="312" y="304"/>
                  </a:lnTo>
                  <a:lnTo>
                    <a:pt x="312" y="232"/>
                  </a:lnTo>
                  <a:lnTo>
                    <a:pt x="328" y="168"/>
                  </a:lnTo>
                  <a:lnTo>
                    <a:pt x="344" y="96"/>
                  </a:lnTo>
                  <a:lnTo>
                    <a:pt x="352" y="48"/>
                  </a:lnTo>
                  <a:lnTo>
                    <a:pt x="352" y="0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42" name="Freeform 34">
              <a:extLst>
                <a:ext uri="{FF2B5EF4-FFF2-40B4-BE49-F238E27FC236}">
                  <a16:creationId xmlns:a16="http://schemas.microsoft.com/office/drawing/2014/main" id="{86CB71CA-CC14-3C41-A909-267FDBC9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1328"/>
              <a:ext cx="344" cy="352"/>
            </a:xfrm>
            <a:custGeom>
              <a:avLst/>
              <a:gdLst>
                <a:gd name="T0" fmla="*/ 0 w 344"/>
                <a:gd name="T1" fmla="*/ 0 h 352"/>
                <a:gd name="T2" fmla="*/ 0 w 344"/>
                <a:gd name="T3" fmla="*/ 72 h 352"/>
                <a:gd name="T4" fmla="*/ 8 w 344"/>
                <a:gd name="T5" fmla="*/ 144 h 352"/>
                <a:gd name="T6" fmla="*/ 32 w 344"/>
                <a:gd name="T7" fmla="*/ 216 h 352"/>
                <a:gd name="T8" fmla="*/ 40 w 344"/>
                <a:gd name="T9" fmla="*/ 288 h 352"/>
                <a:gd name="T10" fmla="*/ 40 w 344"/>
                <a:gd name="T11" fmla="*/ 344 h 352"/>
                <a:gd name="T12" fmla="*/ 72 w 344"/>
                <a:gd name="T13" fmla="*/ 320 h 352"/>
                <a:gd name="T14" fmla="*/ 104 w 344"/>
                <a:gd name="T15" fmla="*/ 288 h 352"/>
                <a:gd name="T16" fmla="*/ 112 w 344"/>
                <a:gd name="T17" fmla="*/ 304 h 352"/>
                <a:gd name="T18" fmla="*/ 128 w 344"/>
                <a:gd name="T19" fmla="*/ 280 h 352"/>
                <a:gd name="T20" fmla="*/ 136 w 344"/>
                <a:gd name="T21" fmla="*/ 288 h 352"/>
                <a:gd name="T22" fmla="*/ 144 w 344"/>
                <a:gd name="T23" fmla="*/ 264 h 352"/>
                <a:gd name="T24" fmla="*/ 160 w 344"/>
                <a:gd name="T25" fmla="*/ 280 h 352"/>
                <a:gd name="T26" fmla="*/ 168 w 344"/>
                <a:gd name="T27" fmla="*/ 264 h 352"/>
                <a:gd name="T28" fmla="*/ 192 w 344"/>
                <a:gd name="T29" fmla="*/ 288 h 352"/>
                <a:gd name="T30" fmla="*/ 208 w 344"/>
                <a:gd name="T31" fmla="*/ 272 h 352"/>
                <a:gd name="T32" fmla="*/ 216 w 344"/>
                <a:gd name="T33" fmla="*/ 288 h 352"/>
                <a:gd name="T34" fmla="*/ 224 w 344"/>
                <a:gd name="T35" fmla="*/ 280 h 352"/>
                <a:gd name="T36" fmla="*/ 240 w 344"/>
                <a:gd name="T37" fmla="*/ 296 h 352"/>
                <a:gd name="T38" fmla="*/ 248 w 344"/>
                <a:gd name="T39" fmla="*/ 280 h 352"/>
                <a:gd name="T40" fmla="*/ 288 w 344"/>
                <a:gd name="T41" fmla="*/ 336 h 352"/>
                <a:gd name="T42" fmla="*/ 304 w 344"/>
                <a:gd name="T43" fmla="*/ 352 h 352"/>
                <a:gd name="T44" fmla="*/ 304 w 344"/>
                <a:gd name="T45" fmla="*/ 296 h 352"/>
                <a:gd name="T46" fmla="*/ 312 w 344"/>
                <a:gd name="T47" fmla="*/ 224 h 352"/>
                <a:gd name="T48" fmla="*/ 328 w 344"/>
                <a:gd name="T49" fmla="*/ 160 h 352"/>
                <a:gd name="T50" fmla="*/ 336 w 344"/>
                <a:gd name="T51" fmla="*/ 88 h 352"/>
                <a:gd name="T52" fmla="*/ 344 w 344"/>
                <a:gd name="T53" fmla="*/ 40 h 352"/>
                <a:gd name="T54" fmla="*/ 344 w 344"/>
                <a:gd name="T55" fmla="*/ 0 h 352"/>
                <a:gd name="T56" fmla="*/ 0 w 344"/>
                <a:gd name="T57" fmla="*/ 0 h 3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44"/>
                <a:gd name="T88" fmla="*/ 0 h 352"/>
                <a:gd name="T89" fmla="*/ 344 w 344"/>
                <a:gd name="T90" fmla="*/ 352 h 3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44" h="352">
                  <a:moveTo>
                    <a:pt x="0" y="0"/>
                  </a:moveTo>
                  <a:lnTo>
                    <a:pt x="0" y="72"/>
                  </a:lnTo>
                  <a:lnTo>
                    <a:pt x="8" y="144"/>
                  </a:lnTo>
                  <a:lnTo>
                    <a:pt x="32" y="216"/>
                  </a:lnTo>
                  <a:lnTo>
                    <a:pt x="40" y="288"/>
                  </a:lnTo>
                  <a:lnTo>
                    <a:pt x="40" y="344"/>
                  </a:lnTo>
                  <a:lnTo>
                    <a:pt x="72" y="320"/>
                  </a:lnTo>
                  <a:lnTo>
                    <a:pt x="104" y="288"/>
                  </a:lnTo>
                  <a:lnTo>
                    <a:pt x="112" y="304"/>
                  </a:lnTo>
                  <a:lnTo>
                    <a:pt x="128" y="280"/>
                  </a:lnTo>
                  <a:lnTo>
                    <a:pt x="136" y="288"/>
                  </a:lnTo>
                  <a:lnTo>
                    <a:pt x="144" y="264"/>
                  </a:lnTo>
                  <a:lnTo>
                    <a:pt x="160" y="280"/>
                  </a:lnTo>
                  <a:lnTo>
                    <a:pt x="168" y="264"/>
                  </a:lnTo>
                  <a:lnTo>
                    <a:pt x="192" y="288"/>
                  </a:lnTo>
                  <a:lnTo>
                    <a:pt x="208" y="272"/>
                  </a:lnTo>
                  <a:lnTo>
                    <a:pt x="216" y="288"/>
                  </a:lnTo>
                  <a:lnTo>
                    <a:pt x="224" y="280"/>
                  </a:lnTo>
                  <a:lnTo>
                    <a:pt x="240" y="296"/>
                  </a:lnTo>
                  <a:lnTo>
                    <a:pt x="248" y="280"/>
                  </a:lnTo>
                  <a:lnTo>
                    <a:pt x="288" y="336"/>
                  </a:lnTo>
                  <a:lnTo>
                    <a:pt x="304" y="352"/>
                  </a:lnTo>
                  <a:lnTo>
                    <a:pt x="304" y="296"/>
                  </a:lnTo>
                  <a:lnTo>
                    <a:pt x="312" y="224"/>
                  </a:lnTo>
                  <a:lnTo>
                    <a:pt x="328" y="160"/>
                  </a:lnTo>
                  <a:lnTo>
                    <a:pt x="336" y="88"/>
                  </a:lnTo>
                  <a:lnTo>
                    <a:pt x="344" y="40"/>
                  </a:lnTo>
                  <a:lnTo>
                    <a:pt x="34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43" name="Freeform 35">
              <a:extLst>
                <a:ext uri="{FF2B5EF4-FFF2-40B4-BE49-F238E27FC236}">
                  <a16:creationId xmlns:a16="http://schemas.microsoft.com/office/drawing/2014/main" id="{52617CC6-2715-6348-8BFD-9638C0CB0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696"/>
              <a:ext cx="352" cy="312"/>
            </a:xfrm>
            <a:custGeom>
              <a:avLst/>
              <a:gdLst>
                <a:gd name="T0" fmla="*/ 0 w 352"/>
                <a:gd name="T1" fmla="*/ 312 h 312"/>
                <a:gd name="T2" fmla="*/ 0 w 352"/>
                <a:gd name="T3" fmla="*/ 240 h 312"/>
                <a:gd name="T4" fmla="*/ 24 w 352"/>
                <a:gd name="T5" fmla="*/ 152 h 312"/>
                <a:gd name="T6" fmla="*/ 40 w 352"/>
                <a:gd name="T7" fmla="*/ 88 h 312"/>
                <a:gd name="T8" fmla="*/ 80 w 352"/>
                <a:gd name="T9" fmla="*/ 56 h 312"/>
                <a:gd name="T10" fmla="*/ 112 w 352"/>
                <a:gd name="T11" fmla="*/ 16 h 312"/>
                <a:gd name="T12" fmla="*/ 112 w 352"/>
                <a:gd name="T13" fmla="*/ 32 h 312"/>
                <a:gd name="T14" fmla="*/ 136 w 352"/>
                <a:gd name="T15" fmla="*/ 8 h 312"/>
                <a:gd name="T16" fmla="*/ 144 w 352"/>
                <a:gd name="T17" fmla="*/ 16 h 312"/>
                <a:gd name="T18" fmla="*/ 152 w 352"/>
                <a:gd name="T19" fmla="*/ 0 h 312"/>
                <a:gd name="T20" fmla="*/ 168 w 352"/>
                <a:gd name="T21" fmla="*/ 16 h 312"/>
                <a:gd name="T22" fmla="*/ 168 w 352"/>
                <a:gd name="T23" fmla="*/ 0 h 312"/>
                <a:gd name="T24" fmla="*/ 192 w 352"/>
                <a:gd name="T25" fmla="*/ 24 h 312"/>
                <a:gd name="T26" fmla="*/ 208 w 352"/>
                <a:gd name="T27" fmla="*/ 8 h 312"/>
                <a:gd name="T28" fmla="*/ 216 w 352"/>
                <a:gd name="T29" fmla="*/ 24 h 312"/>
                <a:gd name="T30" fmla="*/ 232 w 352"/>
                <a:gd name="T31" fmla="*/ 16 h 312"/>
                <a:gd name="T32" fmla="*/ 240 w 352"/>
                <a:gd name="T33" fmla="*/ 24 h 312"/>
                <a:gd name="T34" fmla="*/ 256 w 352"/>
                <a:gd name="T35" fmla="*/ 16 h 312"/>
                <a:gd name="T36" fmla="*/ 264 w 352"/>
                <a:gd name="T37" fmla="*/ 24 h 312"/>
                <a:gd name="T38" fmla="*/ 312 w 352"/>
                <a:gd name="T39" fmla="*/ 88 h 312"/>
                <a:gd name="T40" fmla="*/ 328 w 352"/>
                <a:gd name="T41" fmla="*/ 144 h 312"/>
                <a:gd name="T42" fmla="*/ 344 w 352"/>
                <a:gd name="T43" fmla="*/ 216 h 312"/>
                <a:gd name="T44" fmla="*/ 352 w 352"/>
                <a:gd name="T45" fmla="*/ 312 h 312"/>
                <a:gd name="T46" fmla="*/ 0 w 352"/>
                <a:gd name="T47" fmla="*/ 312 h 3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52"/>
                <a:gd name="T73" fmla="*/ 0 h 312"/>
                <a:gd name="T74" fmla="*/ 352 w 352"/>
                <a:gd name="T75" fmla="*/ 312 h 3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52" h="312">
                  <a:moveTo>
                    <a:pt x="0" y="312"/>
                  </a:moveTo>
                  <a:lnTo>
                    <a:pt x="0" y="240"/>
                  </a:lnTo>
                  <a:lnTo>
                    <a:pt x="24" y="152"/>
                  </a:lnTo>
                  <a:lnTo>
                    <a:pt x="40" y="88"/>
                  </a:lnTo>
                  <a:lnTo>
                    <a:pt x="80" y="56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136" y="8"/>
                  </a:lnTo>
                  <a:lnTo>
                    <a:pt x="144" y="16"/>
                  </a:lnTo>
                  <a:lnTo>
                    <a:pt x="152" y="0"/>
                  </a:lnTo>
                  <a:lnTo>
                    <a:pt x="168" y="16"/>
                  </a:lnTo>
                  <a:lnTo>
                    <a:pt x="168" y="0"/>
                  </a:lnTo>
                  <a:lnTo>
                    <a:pt x="192" y="24"/>
                  </a:lnTo>
                  <a:lnTo>
                    <a:pt x="208" y="8"/>
                  </a:lnTo>
                  <a:lnTo>
                    <a:pt x="216" y="24"/>
                  </a:lnTo>
                  <a:lnTo>
                    <a:pt x="232" y="16"/>
                  </a:lnTo>
                  <a:lnTo>
                    <a:pt x="240" y="24"/>
                  </a:lnTo>
                  <a:lnTo>
                    <a:pt x="256" y="16"/>
                  </a:lnTo>
                  <a:lnTo>
                    <a:pt x="264" y="24"/>
                  </a:lnTo>
                  <a:lnTo>
                    <a:pt x="312" y="88"/>
                  </a:lnTo>
                  <a:lnTo>
                    <a:pt x="328" y="144"/>
                  </a:lnTo>
                  <a:lnTo>
                    <a:pt x="344" y="216"/>
                  </a:lnTo>
                  <a:lnTo>
                    <a:pt x="352" y="312"/>
                  </a:lnTo>
                  <a:lnTo>
                    <a:pt x="0" y="312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44" name="Freeform 36">
              <a:extLst>
                <a:ext uri="{FF2B5EF4-FFF2-40B4-BE49-F238E27FC236}">
                  <a16:creationId xmlns:a16="http://schemas.microsoft.com/office/drawing/2014/main" id="{A34ECB79-C08C-EE4B-BF78-436E44A5F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1704"/>
              <a:ext cx="344" cy="312"/>
            </a:xfrm>
            <a:custGeom>
              <a:avLst/>
              <a:gdLst>
                <a:gd name="T0" fmla="*/ 0 w 344"/>
                <a:gd name="T1" fmla="*/ 312 h 312"/>
                <a:gd name="T2" fmla="*/ 0 w 344"/>
                <a:gd name="T3" fmla="*/ 240 h 312"/>
                <a:gd name="T4" fmla="*/ 16 w 344"/>
                <a:gd name="T5" fmla="*/ 144 h 312"/>
                <a:gd name="T6" fmla="*/ 32 w 344"/>
                <a:gd name="T7" fmla="*/ 88 h 312"/>
                <a:gd name="T8" fmla="*/ 72 w 344"/>
                <a:gd name="T9" fmla="*/ 48 h 312"/>
                <a:gd name="T10" fmla="*/ 112 w 344"/>
                <a:gd name="T11" fmla="*/ 16 h 312"/>
                <a:gd name="T12" fmla="*/ 112 w 344"/>
                <a:gd name="T13" fmla="*/ 24 h 312"/>
                <a:gd name="T14" fmla="*/ 128 w 344"/>
                <a:gd name="T15" fmla="*/ 0 h 312"/>
                <a:gd name="T16" fmla="*/ 136 w 344"/>
                <a:gd name="T17" fmla="*/ 8 h 312"/>
                <a:gd name="T18" fmla="*/ 152 w 344"/>
                <a:gd name="T19" fmla="*/ 0 h 312"/>
                <a:gd name="T20" fmla="*/ 160 w 344"/>
                <a:gd name="T21" fmla="*/ 8 h 312"/>
                <a:gd name="T22" fmla="*/ 168 w 344"/>
                <a:gd name="T23" fmla="*/ 0 h 312"/>
                <a:gd name="T24" fmla="*/ 192 w 344"/>
                <a:gd name="T25" fmla="*/ 16 h 312"/>
                <a:gd name="T26" fmla="*/ 208 w 344"/>
                <a:gd name="T27" fmla="*/ 0 h 312"/>
                <a:gd name="T28" fmla="*/ 208 w 344"/>
                <a:gd name="T29" fmla="*/ 16 h 312"/>
                <a:gd name="T30" fmla="*/ 224 w 344"/>
                <a:gd name="T31" fmla="*/ 8 h 312"/>
                <a:gd name="T32" fmla="*/ 240 w 344"/>
                <a:gd name="T33" fmla="*/ 24 h 312"/>
                <a:gd name="T34" fmla="*/ 248 w 344"/>
                <a:gd name="T35" fmla="*/ 8 h 312"/>
                <a:gd name="T36" fmla="*/ 256 w 344"/>
                <a:gd name="T37" fmla="*/ 16 h 312"/>
                <a:gd name="T38" fmla="*/ 312 w 344"/>
                <a:gd name="T39" fmla="*/ 80 h 312"/>
                <a:gd name="T40" fmla="*/ 320 w 344"/>
                <a:gd name="T41" fmla="*/ 144 h 312"/>
                <a:gd name="T42" fmla="*/ 336 w 344"/>
                <a:gd name="T43" fmla="*/ 216 h 312"/>
                <a:gd name="T44" fmla="*/ 344 w 344"/>
                <a:gd name="T45" fmla="*/ 304 h 312"/>
                <a:gd name="T46" fmla="*/ 0 w 344"/>
                <a:gd name="T47" fmla="*/ 304 h 3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4"/>
                <a:gd name="T73" fmla="*/ 0 h 312"/>
                <a:gd name="T74" fmla="*/ 344 w 344"/>
                <a:gd name="T75" fmla="*/ 312 h 3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4" h="312">
                  <a:moveTo>
                    <a:pt x="0" y="312"/>
                  </a:moveTo>
                  <a:lnTo>
                    <a:pt x="0" y="240"/>
                  </a:lnTo>
                  <a:lnTo>
                    <a:pt x="16" y="144"/>
                  </a:lnTo>
                  <a:lnTo>
                    <a:pt x="32" y="88"/>
                  </a:lnTo>
                  <a:lnTo>
                    <a:pt x="72" y="48"/>
                  </a:lnTo>
                  <a:lnTo>
                    <a:pt x="112" y="16"/>
                  </a:lnTo>
                  <a:lnTo>
                    <a:pt x="112" y="24"/>
                  </a:lnTo>
                  <a:lnTo>
                    <a:pt x="128" y="0"/>
                  </a:lnTo>
                  <a:lnTo>
                    <a:pt x="136" y="8"/>
                  </a:lnTo>
                  <a:lnTo>
                    <a:pt x="152" y="0"/>
                  </a:lnTo>
                  <a:lnTo>
                    <a:pt x="160" y="8"/>
                  </a:lnTo>
                  <a:lnTo>
                    <a:pt x="168" y="0"/>
                  </a:lnTo>
                  <a:lnTo>
                    <a:pt x="192" y="16"/>
                  </a:lnTo>
                  <a:lnTo>
                    <a:pt x="208" y="0"/>
                  </a:lnTo>
                  <a:lnTo>
                    <a:pt x="208" y="16"/>
                  </a:lnTo>
                  <a:lnTo>
                    <a:pt x="224" y="8"/>
                  </a:lnTo>
                  <a:lnTo>
                    <a:pt x="240" y="24"/>
                  </a:lnTo>
                  <a:lnTo>
                    <a:pt x="248" y="8"/>
                  </a:lnTo>
                  <a:lnTo>
                    <a:pt x="256" y="16"/>
                  </a:lnTo>
                  <a:lnTo>
                    <a:pt x="312" y="80"/>
                  </a:lnTo>
                  <a:lnTo>
                    <a:pt x="320" y="144"/>
                  </a:lnTo>
                  <a:lnTo>
                    <a:pt x="336" y="216"/>
                  </a:lnTo>
                  <a:lnTo>
                    <a:pt x="344" y="304"/>
                  </a:lnTo>
                  <a:lnTo>
                    <a:pt x="0" y="304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45" name="Rectangle 44">
              <a:extLst>
                <a:ext uri="{FF2B5EF4-FFF2-40B4-BE49-F238E27FC236}">
                  <a16:creationId xmlns:a16="http://schemas.microsoft.com/office/drawing/2014/main" id="{23D29B34-93BF-4947-9F41-CC6482035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0" y="896"/>
              <a:ext cx="4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444444"/>
                  </a:solidFill>
                  <a:latin typeface="Arial" panose="020B0604020202020204" pitchFamily="34" charset="0"/>
                </a:rPr>
                <a:t>fracture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grpSp>
          <p:nvGrpSpPr>
            <p:cNvPr id="22546" name="Group 80">
              <a:extLst>
                <a:ext uri="{FF2B5EF4-FFF2-40B4-BE49-F238E27FC236}">
                  <a16:creationId xmlns:a16="http://schemas.microsoft.com/office/drawing/2014/main" id="{4AC46677-82A1-024C-B26D-C3093AFBC7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0" y="1112"/>
              <a:ext cx="96" cy="200"/>
              <a:chOff x="4840" y="1112"/>
              <a:chExt cx="96" cy="200"/>
            </a:xfrm>
          </p:grpSpPr>
          <p:sp>
            <p:nvSpPr>
              <p:cNvPr id="22550" name="Freeform 78">
                <a:extLst>
                  <a:ext uri="{FF2B5EF4-FFF2-40B4-BE49-F238E27FC236}">
                    <a16:creationId xmlns:a16="http://schemas.microsoft.com/office/drawing/2014/main" id="{7410E418-F25E-B74F-8744-437DACAEB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" y="1112"/>
                <a:ext cx="96" cy="104"/>
              </a:xfrm>
              <a:custGeom>
                <a:avLst/>
                <a:gdLst>
                  <a:gd name="T0" fmla="*/ 48 w 96"/>
                  <a:gd name="T1" fmla="*/ 0 h 104"/>
                  <a:gd name="T2" fmla="*/ 96 w 96"/>
                  <a:gd name="T3" fmla="*/ 104 h 104"/>
                  <a:gd name="T4" fmla="*/ 48 w 96"/>
                  <a:gd name="T5" fmla="*/ 72 h 104"/>
                  <a:gd name="T6" fmla="*/ 0 w 96"/>
                  <a:gd name="T7" fmla="*/ 104 h 104"/>
                  <a:gd name="T8" fmla="*/ 48 w 96"/>
                  <a:gd name="T9" fmla="*/ 0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0"/>
                    </a:moveTo>
                    <a:lnTo>
                      <a:pt x="96" y="104"/>
                    </a:lnTo>
                    <a:lnTo>
                      <a:pt x="48" y="72"/>
                    </a:lnTo>
                    <a:lnTo>
                      <a:pt x="0" y="10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51" name="Line 79">
                <a:extLst>
                  <a:ext uri="{FF2B5EF4-FFF2-40B4-BE49-F238E27FC236}">
                    <a16:creationId xmlns:a16="http://schemas.microsoft.com/office/drawing/2014/main" id="{072D02AB-DC9B-F449-BAF6-AFC8D0EC3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88" y="1184"/>
                <a:ext cx="1" cy="12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547" name="Group 83">
              <a:extLst>
                <a:ext uri="{FF2B5EF4-FFF2-40B4-BE49-F238E27FC236}">
                  <a16:creationId xmlns:a16="http://schemas.microsoft.com/office/drawing/2014/main" id="{AC3B531C-FA19-604D-8D90-BEA3B62D15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0" y="2024"/>
              <a:ext cx="96" cy="200"/>
              <a:chOff x="4840" y="2024"/>
              <a:chExt cx="96" cy="200"/>
            </a:xfrm>
          </p:grpSpPr>
          <p:sp>
            <p:nvSpPr>
              <p:cNvPr id="22548" name="Freeform 81">
                <a:extLst>
                  <a:ext uri="{FF2B5EF4-FFF2-40B4-BE49-F238E27FC236}">
                    <a16:creationId xmlns:a16="http://schemas.microsoft.com/office/drawing/2014/main" id="{89846F64-170B-D94D-99AB-55688CDAF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0" y="2120"/>
                <a:ext cx="96" cy="104"/>
              </a:xfrm>
              <a:custGeom>
                <a:avLst/>
                <a:gdLst>
                  <a:gd name="T0" fmla="*/ 48 w 96"/>
                  <a:gd name="T1" fmla="*/ 104 h 104"/>
                  <a:gd name="T2" fmla="*/ 0 w 96"/>
                  <a:gd name="T3" fmla="*/ 0 h 104"/>
                  <a:gd name="T4" fmla="*/ 48 w 96"/>
                  <a:gd name="T5" fmla="*/ 32 h 104"/>
                  <a:gd name="T6" fmla="*/ 96 w 96"/>
                  <a:gd name="T7" fmla="*/ 0 h 104"/>
                  <a:gd name="T8" fmla="*/ 48 w 96"/>
                  <a:gd name="T9" fmla="*/ 104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04"/>
                  <a:gd name="T17" fmla="*/ 96 w 96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04">
                    <a:moveTo>
                      <a:pt x="48" y="104"/>
                    </a:moveTo>
                    <a:lnTo>
                      <a:pt x="0" y="0"/>
                    </a:lnTo>
                    <a:lnTo>
                      <a:pt x="48" y="32"/>
                    </a:lnTo>
                    <a:lnTo>
                      <a:pt x="96" y="0"/>
                    </a:lnTo>
                    <a:lnTo>
                      <a:pt x="48" y="104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549" name="Line 82">
                <a:extLst>
                  <a:ext uri="{FF2B5EF4-FFF2-40B4-BE49-F238E27FC236}">
                    <a16:creationId xmlns:a16="http://schemas.microsoft.com/office/drawing/2014/main" id="{528D6582-1172-6547-960D-0AF1F5559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88" y="2024"/>
                <a:ext cx="1" cy="12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F6D6245-7126-494B-AD8A-13546E86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3B21CED4-6EBD-1946-9270-CD068D7FDD36}" type="slidenum">
              <a:rPr lang="en-US" altLang="en-US" sz="1200">
                <a:latin typeface="Arial" panose="020B0604020202020204" pitchFamily="34" charset="0"/>
              </a:rPr>
              <a:pPr/>
              <a:t>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24579" name="Picture 10">
            <a:extLst>
              <a:ext uri="{FF2B5EF4-FFF2-40B4-BE49-F238E27FC236}">
                <a16:creationId xmlns:a16="http://schemas.microsoft.com/office/drawing/2014/main" id="{51C17D9E-B5B2-AD42-8A1B-FC9EA44C5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3" y="1516063"/>
            <a:ext cx="3998912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9">
            <a:extLst>
              <a:ext uri="{FF2B5EF4-FFF2-40B4-BE49-F238E27FC236}">
                <a16:creationId xmlns:a16="http://schemas.microsoft.com/office/drawing/2014/main" id="{9A52489F-7452-9449-B499-4D03ABA82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528763"/>
            <a:ext cx="3989387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2">
            <a:extLst>
              <a:ext uri="{FF2B5EF4-FFF2-40B4-BE49-F238E27FC236}">
                <a16:creationId xmlns:a16="http://schemas.microsoft.com/office/drawing/2014/main" id="{D8D08535-8E43-D240-938F-3AE7AC42F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Ductile vs. Brittle Failure</a:t>
            </a:r>
          </a:p>
        </p:txBody>
      </p:sp>
      <p:sp>
        <p:nvSpPr>
          <p:cNvPr id="24583" name="Text Box 6">
            <a:extLst>
              <a:ext uri="{FF2B5EF4-FFF2-40B4-BE49-F238E27FC236}">
                <a16:creationId xmlns:a16="http://schemas.microsoft.com/office/drawing/2014/main" id="{C0ACA4EC-E5A8-BC43-BB8F-AC42D3F0F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0788" y="4527550"/>
            <a:ext cx="28876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cup-and-cone fracture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C45EBD6B-B5F3-5E4E-B66B-AF9EA29D4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6600" y="4527550"/>
            <a:ext cx="17843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Arial" panose="020B0604020202020204" pitchFamily="34" charset="0"/>
              </a:rPr>
              <a:t>brittle fracture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81E5D0-289F-0E48-9C10-7265B8EF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0E14845-D1D8-A542-B57E-B538EED204AE}" type="slidenum">
              <a:rPr lang="en-US" altLang="en-US" sz="1200">
                <a:latin typeface="Arial" panose="020B0604020202020204" pitchFamily="34" charset="0"/>
              </a:rPr>
              <a:pPr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pic>
        <p:nvPicPr>
          <p:cNvPr id="26627" name="Picture 6">
            <a:extLst>
              <a:ext uri="{FF2B5EF4-FFF2-40B4-BE49-F238E27FC236}">
                <a16:creationId xmlns:a16="http://schemas.microsoft.com/office/drawing/2014/main" id="{DE061214-9534-F643-BF94-A0965E190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522413"/>
            <a:ext cx="8534400" cy="464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>
            <a:extLst>
              <a:ext uri="{FF2B5EF4-FFF2-40B4-BE49-F238E27FC236}">
                <a16:creationId xmlns:a16="http://schemas.microsoft.com/office/drawing/2014/main" id="{A55812B4-1E7E-0141-83FE-9F207823B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Brittle Failure</a:t>
            </a:r>
          </a:p>
        </p:txBody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1568AD3B-15B9-3243-8310-4A0D795FA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400" b="0"/>
              <a:t>Arrows indicate pt at which failure originated</a:t>
            </a:r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5CD0DE79-AE99-0E4C-9272-5699C089F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5956300"/>
            <a:ext cx="495300" cy="241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3BE35916-DEC2-6444-B9F5-F2026E3D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9615DD3-38EC-094C-A3AD-93010602DC37}" type="slidenum">
              <a:rPr lang="en-US" altLang="en-US" sz="1200">
                <a:latin typeface="Arial" panose="020B0604020202020204" pitchFamily="34" charset="0"/>
              </a:rPr>
              <a:pPr/>
              <a:t>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graphicFrame>
        <p:nvGraphicFramePr>
          <p:cNvPr id="28674" name="Object 2">
            <a:extLst>
              <a:ext uri="{FF2B5EF4-FFF2-40B4-BE49-F238E27FC236}">
                <a16:creationId xmlns:a16="http://schemas.microsoft.com/office/drawing/2014/main" id="{E6AE40BD-226A-8746-904D-08406DFEB9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0" y="1747838"/>
          <a:ext cx="167798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7" name="Image" r:id="rId4" imgW="1314450" imgH="1352550" progId="Photoshop.Image.9">
                  <p:embed/>
                </p:oleObj>
              </mc:Choice>
              <mc:Fallback>
                <p:oleObj name="Image" r:id="rId4" imgW="1314450" imgH="1352550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1747838"/>
                        <a:ext cx="167798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>
            <a:extLst>
              <a:ext uri="{FF2B5EF4-FFF2-40B4-BE49-F238E27FC236}">
                <a16:creationId xmlns:a16="http://schemas.microsoft.com/office/drawing/2014/main" id="{2ADA5AD0-C013-0E4B-8B0A-DC9FBBF7DC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828800"/>
          <a:ext cx="2579688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8" name="Image" r:id="rId6" imgW="2514600" imgH="1701800" progId="Photoshop.Image.9">
                  <p:embed/>
                </p:oleObj>
              </mc:Choice>
              <mc:Fallback>
                <p:oleObj name="Image" r:id="rId6" imgW="2514600" imgH="1701800" progId="Photoshop.Image.9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2579688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4">
            <a:extLst>
              <a:ext uri="{FF2B5EF4-FFF2-40B4-BE49-F238E27FC236}">
                <a16:creationId xmlns:a16="http://schemas.microsoft.com/office/drawing/2014/main" id="{7C986103-F01B-4740-AA22-59D5283015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413" y="4017963"/>
          <a:ext cx="2159000" cy="228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9" name="Image" r:id="rId8" imgW="1460500" imgH="1543050" progId="Photoshop.Image.9">
                  <p:embed/>
                </p:oleObj>
              </mc:Choice>
              <mc:Fallback>
                <p:oleObj name="Image" r:id="rId8" imgW="1460500" imgH="1543050" progId="Photoshop.Image.9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3" y="4017963"/>
                        <a:ext cx="2159000" cy="2281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5">
            <a:extLst>
              <a:ext uri="{FF2B5EF4-FFF2-40B4-BE49-F238E27FC236}">
                <a16:creationId xmlns:a16="http://schemas.microsoft.com/office/drawing/2014/main" id="{D2B6F65B-6B3E-6140-9BCB-2B1AA4C107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7963" y="3905250"/>
          <a:ext cx="2081212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Image" r:id="rId10" imgW="1397000" imgH="1492250" progId="Photoshop.Image.9">
                  <p:embed/>
                </p:oleObj>
              </mc:Choice>
              <mc:Fallback>
                <p:oleObj name="Image" r:id="rId10" imgW="1397000" imgH="1492250" progId="Photoshop.Image.9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7963" y="3905250"/>
                        <a:ext cx="2081212" cy="222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Rectangle 3">
            <a:extLst>
              <a:ext uri="{FF2B5EF4-FFF2-40B4-BE49-F238E27FC236}">
                <a16:creationId xmlns:a16="http://schemas.microsoft.com/office/drawing/2014/main" id="{472FEE11-7089-C044-9281-FF9F0EA60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06475"/>
            <a:ext cx="2362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</a:t>
            </a:r>
            <a:r>
              <a:rPr lang="en-US" altLang="en-US">
                <a:solidFill>
                  <a:srgbClr val="4D4D4D"/>
                </a:solidFill>
                <a:latin typeface="Arial" panose="020B0604020202020204" pitchFamily="34" charset="0"/>
              </a:rPr>
              <a:t>Inter</a:t>
            </a:r>
            <a:r>
              <a:rPr lang="en-US" altLang="en-US">
                <a:latin typeface="Arial" panose="020B0604020202020204" pitchFamily="34" charset="0"/>
              </a:rPr>
              <a:t>granular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(</a:t>
            </a:r>
            <a:r>
              <a:rPr lang="en-US" altLang="en-US" sz="2200">
                <a:solidFill>
                  <a:srgbClr val="4D4D4D"/>
                </a:solidFill>
                <a:latin typeface="Arial" panose="020B0604020202020204" pitchFamily="34" charset="0"/>
              </a:rPr>
              <a:t>between</a:t>
            </a:r>
            <a:r>
              <a:rPr lang="en-US" altLang="en-US" sz="2200">
                <a:latin typeface="Arial" panose="020B0604020202020204" pitchFamily="34" charset="0"/>
              </a:rPr>
              <a:t> grains)</a:t>
            </a:r>
          </a:p>
        </p:txBody>
      </p:sp>
      <p:sp>
        <p:nvSpPr>
          <p:cNvPr id="28680" name="Rectangle 4">
            <a:extLst>
              <a:ext uri="{FF2B5EF4-FFF2-40B4-BE49-F238E27FC236}">
                <a16:creationId xmlns:a16="http://schemas.microsoft.com/office/drawing/2014/main" id="{DCAA25F7-F6C8-4D42-A98A-5716953FD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990600"/>
            <a:ext cx="23622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</a:t>
            </a:r>
            <a:r>
              <a:rPr lang="en-US" altLang="en-US">
                <a:solidFill>
                  <a:srgbClr val="4D4D4D"/>
                </a:solidFill>
                <a:latin typeface="Arial" panose="020B0604020202020204" pitchFamily="34" charset="0"/>
              </a:rPr>
              <a:t>Intra</a:t>
            </a:r>
            <a:r>
              <a:rPr lang="en-US" altLang="en-US">
                <a:latin typeface="Arial" panose="020B0604020202020204" pitchFamily="34" charset="0"/>
              </a:rPr>
              <a:t>granular</a:t>
            </a:r>
          </a:p>
          <a:p>
            <a:r>
              <a:rPr lang="en-US" altLang="en-US" sz="2200">
                <a:latin typeface="Arial" panose="020B0604020202020204" pitchFamily="34" charset="0"/>
              </a:rPr>
              <a:t>  (</a:t>
            </a:r>
            <a:r>
              <a:rPr lang="en-US" altLang="en-US" sz="2200">
                <a:solidFill>
                  <a:srgbClr val="4D4D4D"/>
                </a:solidFill>
                <a:latin typeface="Arial" panose="020B0604020202020204" pitchFamily="34" charset="0"/>
              </a:rPr>
              <a:t>within</a:t>
            </a:r>
            <a:r>
              <a:rPr lang="en-US" altLang="en-US" sz="2200">
                <a:latin typeface="Arial" panose="020B0604020202020204" pitchFamily="34" charset="0"/>
              </a:rPr>
              <a:t> grains)</a:t>
            </a:r>
          </a:p>
        </p:txBody>
      </p:sp>
      <p:sp>
        <p:nvSpPr>
          <p:cNvPr id="28681" name="Rectangle 9">
            <a:extLst>
              <a:ext uri="{FF2B5EF4-FFF2-40B4-BE49-F238E27FC236}">
                <a16:creationId xmlns:a16="http://schemas.microsoft.com/office/drawing/2014/main" id="{36A8B28E-95AD-324B-A921-A2972C07A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886200"/>
            <a:ext cx="1976438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800" b="1">
                <a:solidFill>
                  <a:srgbClr val="0000FF"/>
                </a:solidFill>
                <a:latin typeface="Arial" panose="020B0604020202020204" pitchFamily="34" charset="0"/>
              </a:rPr>
              <a:t>Al Oxide</a:t>
            </a:r>
          </a:p>
          <a:p>
            <a:pPr algn="r"/>
            <a:r>
              <a:rPr lang="en-US" altLang="en-US" sz="1800" b="1">
                <a:solidFill>
                  <a:srgbClr val="0000FF"/>
                </a:solidFill>
                <a:latin typeface="Arial" panose="020B0604020202020204" pitchFamily="34" charset="0"/>
              </a:rPr>
              <a:t>(ceramic)</a:t>
            </a:r>
            <a:endParaRPr lang="en-US" altLang="en-US" sz="2000" b="1">
              <a:latin typeface="Arial" panose="020B0604020202020204" pitchFamily="34" charset="0"/>
            </a:endParaRPr>
          </a:p>
          <a:p>
            <a:pPr algn="r"/>
            <a:r>
              <a:rPr lang="en-US" altLang="en-US" sz="1200">
                <a:latin typeface="Arial" panose="020B0604020202020204" pitchFamily="34" charset="0"/>
              </a:rPr>
              <a:t>Reprinted w/ permission from "Failure Analysis of Brittle Materials", p. 78. Copyright 1990, The American Ceramic Society, Westerville, OH. (Micrograph by R.M. Gruver and H. Kirchner.)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682" name="Rectangle 10">
            <a:extLst>
              <a:ext uri="{FF2B5EF4-FFF2-40B4-BE49-F238E27FC236}">
                <a16:creationId xmlns:a16="http://schemas.microsoft.com/office/drawing/2014/main" id="{1231EDB5-5ABF-3C40-A959-AB6C3BF43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163" y="1600200"/>
            <a:ext cx="1976437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800" b="1">
                <a:solidFill>
                  <a:schemeClr val="tx2"/>
                </a:solidFill>
                <a:latin typeface="Arial" panose="020B0604020202020204" pitchFamily="34" charset="0"/>
              </a:rPr>
              <a:t>316 S. Steel (metal)</a:t>
            </a:r>
            <a:endParaRPr lang="en-US" altLang="en-US" sz="2000" b="1">
              <a:latin typeface="Arial" panose="020B0604020202020204" pitchFamily="34" charset="0"/>
            </a:endParaRPr>
          </a:p>
          <a:p>
            <a:pPr algn="r"/>
            <a:r>
              <a:rPr lang="en-US" altLang="en-US" sz="1200">
                <a:latin typeface="Arial" panose="020B0604020202020204" pitchFamily="34" charset="0"/>
              </a:rPr>
              <a:t>Reprinted w/ permission from "Metals Handbook", 9th ed, Fig. 650, p. 357. Copyright 1985, ASM International, Materials Park, OH. (Micrograph by D.R. Diercks, Argonne National Lab.)</a:t>
            </a:r>
          </a:p>
        </p:txBody>
      </p:sp>
      <p:sp>
        <p:nvSpPr>
          <p:cNvPr id="28683" name="Rectangle 11">
            <a:extLst>
              <a:ext uri="{FF2B5EF4-FFF2-40B4-BE49-F238E27FC236}">
                <a16:creationId xmlns:a16="http://schemas.microsoft.com/office/drawing/2014/main" id="{49DB124A-79A3-684B-978F-98F997555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371600"/>
            <a:ext cx="1981200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1">
                <a:solidFill>
                  <a:schemeClr val="tx2"/>
                </a:solidFill>
                <a:latin typeface="Arial" panose="020B0604020202020204" pitchFamily="34" charset="0"/>
              </a:rPr>
              <a:t>304 S. Steel (metal)</a:t>
            </a:r>
            <a:endParaRPr lang="en-US" altLang="en-US" sz="1800" b="1">
              <a:latin typeface="Arial" panose="020B0604020202020204" pitchFamily="34" charset="0"/>
            </a:endParaRPr>
          </a:p>
          <a:p>
            <a:r>
              <a:rPr lang="en-US" altLang="en-US" sz="1200">
                <a:latin typeface="Arial" panose="020B0604020202020204" pitchFamily="34" charset="0"/>
              </a:rPr>
              <a:t>Reprinted w/permission from "Metals Handbook", 9th ed, Fig. 633, p. 650. Copyright 1985, ASM International, Materials Park, OH. (Micrograph by J.R. Keiser and A.R. Olsen, Oak Ridge National Lab.)</a:t>
            </a:r>
          </a:p>
        </p:txBody>
      </p:sp>
      <p:sp>
        <p:nvSpPr>
          <p:cNvPr id="28684" name="Rectangle 12">
            <a:extLst>
              <a:ext uri="{FF2B5EF4-FFF2-40B4-BE49-F238E27FC236}">
                <a16:creationId xmlns:a16="http://schemas.microsoft.com/office/drawing/2014/main" id="{82DDCFC9-6DDD-FE4B-B381-396350DDA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886200"/>
            <a:ext cx="18288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1" dirty="0">
                <a:solidFill>
                  <a:srgbClr val="006600"/>
                </a:solidFill>
                <a:latin typeface="Arial" panose="020B0604020202020204" pitchFamily="34" charset="0"/>
              </a:rPr>
              <a:t>Polypropylene</a:t>
            </a:r>
          </a:p>
          <a:p>
            <a:r>
              <a:rPr lang="en-US" altLang="en-US" sz="1800" b="1" dirty="0">
                <a:solidFill>
                  <a:srgbClr val="006600"/>
                </a:solidFill>
                <a:latin typeface="Arial" panose="020B0604020202020204" pitchFamily="34" charset="0"/>
              </a:rPr>
              <a:t>(polymer)</a:t>
            </a:r>
            <a:endParaRPr lang="en-US" altLang="en-US" sz="1800" b="1" dirty="0">
              <a:latin typeface="Arial" panose="020B0604020202020204" pitchFamily="34" charset="0"/>
            </a:endParaRPr>
          </a:p>
          <a:p>
            <a:r>
              <a:rPr lang="en-US" altLang="en-US" sz="1200" dirty="0">
                <a:latin typeface="Arial" panose="020B0604020202020204" pitchFamily="34" charset="0"/>
              </a:rPr>
              <a:t>Reprinted w/ permission from R.W. Hertzberg, "Deformation and Fracture Mechanics of Engineering Materials", (4th ed.) Fig. 7.35(d), p. 303, John Wiley and Sons, Inc., 1996.</a:t>
            </a:r>
          </a:p>
        </p:txBody>
      </p:sp>
      <p:sp>
        <p:nvSpPr>
          <p:cNvPr id="28685" name="Line 13">
            <a:extLst>
              <a:ext uri="{FF2B5EF4-FFF2-40B4-BE49-F238E27FC236}">
                <a16:creationId xmlns:a16="http://schemas.microsoft.com/office/drawing/2014/main" id="{33A10F71-5A4A-BF41-AF39-9AA89BB20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3200" y="6019800"/>
            <a:ext cx="2057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Rectangle 14">
            <a:extLst>
              <a:ext uri="{FF2B5EF4-FFF2-40B4-BE49-F238E27FC236}">
                <a16:creationId xmlns:a16="http://schemas.microsoft.com/office/drawing/2014/main" id="{986CEDE0-ECBD-AB4F-97D6-9BF9F1C8B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138" y="5791200"/>
            <a:ext cx="663575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3</a:t>
            </a:r>
            <a:r>
              <a:rPr lang="en-US" altLang="en-US" sz="800">
                <a:latin typeface="Arial" panose="020B0604020202020204" pitchFamily="34" charset="0"/>
              </a:rPr>
              <a:t> </a:t>
            </a:r>
            <a:r>
              <a:rPr lang="en-US" altLang="en-US" sz="1600">
                <a:latin typeface="Arial" panose="020B0604020202020204" pitchFamily="34" charset="0"/>
              </a:rPr>
              <a:t>mm</a:t>
            </a:r>
          </a:p>
        </p:txBody>
      </p:sp>
      <p:sp>
        <p:nvSpPr>
          <p:cNvPr id="28687" name="Line 15">
            <a:extLst>
              <a:ext uri="{FF2B5EF4-FFF2-40B4-BE49-F238E27FC236}">
                <a16:creationId xmlns:a16="http://schemas.microsoft.com/office/drawing/2014/main" id="{748C5B7E-8E24-AB45-9EEE-D8A3A92C9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3625850"/>
            <a:ext cx="2590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Rectangle 16">
            <a:extLst>
              <a:ext uri="{FF2B5EF4-FFF2-40B4-BE49-F238E27FC236}">
                <a16:creationId xmlns:a16="http://schemas.microsoft.com/office/drawing/2014/main" id="{22320577-C0AC-FE44-8A29-2CEE58F0F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838" y="3382963"/>
            <a:ext cx="663575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4</a:t>
            </a:r>
            <a:r>
              <a:rPr lang="en-US" altLang="en-US" sz="800">
                <a:latin typeface="Arial" panose="020B0604020202020204" pitchFamily="34" charset="0"/>
              </a:rPr>
              <a:t> </a:t>
            </a:r>
            <a:r>
              <a:rPr lang="en-US" altLang="en-US" sz="1600">
                <a:latin typeface="Arial" panose="020B0604020202020204" pitchFamily="34" charset="0"/>
              </a:rPr>
              <a:t>mm</a:t>
            </a:r>
          </a:p>
        </p:txBody>
      </p:sp>
      <p:sp>
        <p:nvSpPr>
          <p:cNvPr id="28689" name="Line 17">
            <a:extLst>
              <a:ext uri="{FF2B5EF4-FFF2-40B4-BE49-F238E27FC236}">
                <a16:creationId xmlns:a16="http://schemas.microsoft.com/office/drawing/2014/main" id="{B38F4580-DC15-9D43-8F43-5CC3DB735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473450"/>
            <a:ext cx="1676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Rectangle 18">
            <a:extLst>
              <a:ext uri="{FF2B5EF4-FFF2-40B4-BE49-F238E27FC236}">
                <a16:creationId xmlns:a16="http://schemas.microsoft.com/office/drawing/2014/main" id="{76569AEB-BEBF-1C49-A7EA-9BCED3668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244850"/>
            <a:ext cx="890588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160</a:t>
            </a:r>
            <a:r>
              <a:rPr lang="en-US" altLang="en-US" sz="800">
                <a:latin typeface="Arial" panose="020B0604020202020204" pitchFamily="34" charset="0"/>
              </a:rPr>
              <a:t> </a:t>
            </a:r>
            <a:r>
              <a:rPr lang="en-US" altLang="en-US" sz="1600">
                <a:latin typeface="Arial" panose="020B0604020202020204" pitchFamily="34" charset="0"/>
              </a:rPr>
              <a:t>mm</a:t>
            </a:r>
          </a:p>
        </p:txBody>
      </p:sp>
      <p:sp>
        <p:nvSpPr>
          <p:cNvPr id="28691" name="Line 19">
            <a:extLst>
              <a:ext uri="{FF2B5EF4-FFF2-40B4-BE49-F238E27FC236}">
                <a16:creationId xmlns:a16="http://schemas.microsoft.com/office/drawing/2014/main" id="{37416039-E6B1-634A-A9FF-A5248BD17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248400"/>
            <a:ext cx="2189163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Rectangle 20">
            <a:extLst>
              <a:ext uri="{FF2B5EF4-FFF2-40B4-BE49-F238E27FC236}">
                <a16:creationId xmlns:a16="http://schemas.microsoft.com/office/drawing/2014/main" id="{DC28E092-A92B-B64C-B31E-FF5857DE4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900" y="6064250"/>
            <a:ext cx="663575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1</a:t>
            </a:r>
            <a:r>
              <a:rPr lang="en-US" altLang="en-US" sz="800">
                <a:latin typeface="Arial" panose="020B0604020202020204" pitchFamily="34" charset="0"/>
              </a:rPr>
              <a:t> </a:t>
            </a:r>
            <a:r>
              <a:rPr lang="en-US" altLang="en-US" sz="1600">
                <a:latin typeface="Arial" panose="020B0604020202020204" pitchFamily="34" charset="0"/>
              </a:rPr>
              <a:t>mm</a:t>
            </a:r>
          </a:p>
        </p:txBody>
      </p:sp>
      <p:sp>
        <p:nvSpPr>
          <p:cNvPr id="28693" name="Rectangle 21">
            <a:extLst>
              <a:ext uri="{FF2B5EF4-FFF2-40B4-BE49-F238E27FC236}">
                <a16:creationId xmlns:a16="http://schemas.microsoft.com/office/drawing/2014/main" id="{7D59D93F-82F3-044D-8413-92A496B7F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63246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Arial" panose="020B0604020202020204" pitchFamily="34" charset="0"/>
              </a:rPr>
              <a:t>(Orig. source:  K. Friedrick, </a:t>
            </a:r>
            <a:r>
              <a:rPr lang="en-US" altLang="en-US" sz="1200" i="1">
                <a:latin typeface="Arial" panose="020B0604020202020204" pitchFamily="34" charset="0"/>
              </a:rPr>
              <a:t>Fracture 1977</a:t>
            </a:r>
            <a:r>
              <a:rPr lang="en-US" altLang="en-US" sz="1200">
                <a:latin typeface="Arial" panose="020B0604020202020204" pitchFamily="34" charset="0"/>
              </a:rPr>
              <a:t>, Vol. 3, ICF4, Waterloo, CA, 1977, p. 1119.)</a:t>
            </a:r>
          </a:p>
        </p:txBody>
      </p:sp>
      <p:sp>
        <p:nvSpPr>
          <p:cNvPr id="28694" name="Rectangle 22">
            <a:extLst>
              <a:ext uri="{FF2B5EF4-FFF2-40B4-BE49-F238E27FC236}">
                <a16:creationId xmlns:a16="http://schemas.microsoft.com/office/drawing/2014/main" id="{0B1207E4-3059-8B46-9E1A-9B65519DCC8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Brittle Fracture Surfaces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499B46DD-1D5E-0B4B-BC88-78EA54A8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4AA9B90-912C-6442-9B23-91A9E68B6BFA}" type="slidenum">
              <a:rPr lang="en-US" altLang="en-US" sz="1200">
                <a:latin typeface="Arial" panose="020B0604020202020204" pitchFamily="34" charset="0"/>
              </a:rPr>
              <a:pPr/>
              <a:t>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4D9E4577-6E48-0240-80EF-30142F312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58875"/>
            <a:ext cx="5181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• Stress-strain behavior (Room </a:t>
            </a:r>
            <a:r>
              <a:rPr lang="en-US" altLang="en-US" i="1">
                <a:latin typeface="Arial" panose="020B0604020202020204" pitchFamily="34" charset="0"/>
              </a:rPr>
              <a:t>T</a:t>
            </a:r>
            <a:r>
              <a:rPr lang="en-US" altLang="en-US">
                <a:latin typeface="Arial" panose="020B0604020202020204" pitchFamily="34" charset="0"/>
              </a:rPr>
              <a:t>):</a:t>
            </a:r>
          </a:p>
        </p:txBody>
      </p:sp>
      <p:sp>
        <p:nvSpPr>
          <p:cNvPr id="30724" name="Rectangle 13">
            <a:extLst>
              <a:ext uri="{FF2B5EF4-FFF2-40B4-BE49-F238E27FC236}">
                <a16:creationId xmlns:a16="http://schemas.microsoft.com/office/drawing/2014/main" id="{8807E060-78CA-F247-95D8-DADDB88975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Ideal vs Real Materials</a:t>
            </a:r>
          </a:p>
        </p:txBody>
      </p:sp>
      <p:grpSp>
        <p:nvGrpSpPr>
          <p:cNvPr id="2" name="Group 83">
            <a:extLst>
              <a:ext uri="{FF2B5EF4-FFF2-40B4-BE49-F238E27FC236}">
                <a16:creationId xmlns:a16="http://schemas.microsoft.com/office/drawing/2014/main" id="{C85FC520-D8F7-EF4E-8919-6000C8AE42BF}"/>
              </a:ext>
            </a:extLst>
          </p:cNvPr>
          <p:cNvGrpSpPr>
            <a:grpSpLocks/>
          </p:cNvGrpSpPr>
          <p:nvPr/>
        </p:nvGrpSpPr>
        <p:grpSpPr bwMode="auto">
          <a:xfrm>
            <a:off x="736600" y="1612900"/>
            <a:ext cx="7875588" cy="2281238"/>
            <a:chOff x="464" y="1016"/>
            <a:chExt cx="4961" cy="1437"/>
          </a:xfrm>
        </p:grpSpPr>
        <p:grpSp>
          <p:nvGrpSpPr>
            <p:cNvPr id="30745" name="Group 74">
              <a:extLst>
                <a:ext uri="{FF2B5EF4-FFF2-40B4-BE49-F238E27FC236}">
                  <a16:creationId xmlns:a16="http://schemas.microsoft.com/office/drawing/2014/main" id="{680A8A3F-FD0E-F34C-A44D-6D3500656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1152"/>
              <a:ext cx="2161" cy="480"/>
              <a:chOff x="3264" y="1152"/>
              <a:chExt cx="2161" cy="480"/>
            </a:xfrm>
          </p:grpSpPr>
          <p:sp>
            <p:nvSpPr>
              <p:cNvPr id="30760" name="Rectangle 2">
                <a:extLst>
                  <a:ext uri="{FF2B5EF4-FFF2-40B4-BE49-F238E27FC236}">
                    <a16:creationId xmlns:a16="http://schemas.microsoft.com/office/drawing/2014/main" id="{3F32C3A3-1751-DA45-92B2-A71B3CF92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1200"/>
                <a:ext cx="2101" cy="432"/>
              </a:xfrm>
              <a:prstGeom prst="rect">
                <a:avLst/>
              </a:prstGeom>
              <a:solidFill>
                <a:srgbClr val="C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0761" name="Rectangle 7">
                <a:extLst>
                  <a:ext uri="{FF2B5EF4-FFF2-40B4-BE49-F238E27FC236}">
                    <a16:creationId xmlns:a16="http://schemas.microsoft.com/office/drawing/2014/main" id="{5894D7B3-4C6E-FF4C-BDD2-41136E607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152"/>
                <a:ext cx="163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i="1">
                    <a:latin typeface="Arial" panose="020B0604020202020204" pitchFamily="34" charset="0"/>
                  </a:rPr>
                  <a:t>TS</a:t>
                </a:r>
                <a:r>
                  <a:rPr lang="en-US" altLang="en-US">
                    <a:latin typeface="Arial" panose="020B0604020202020204" pitchFamily="34" charset="0"/>
                  </a:rPr>
                  <a:t>              &lt;&lt; </a:t>
                </a:r>
                <a:r>
                  <a:rPr lang="en-US" altLang="en-US" i="1">
                    <a:latin typeface="Arial" panose="020B0604020202020204" pitchFamily="34" charset="0"/>
                  </a:rPr>
                  <a:t>TS</a:t>
                </a:r>
              </a:p>
            </p:txBody>
          </p:sp>
          <p:sp>
            <p:nvSpPr>
              <p:cNvPr id="30762" name="Rectangle 8">
                <a:extLst>
                  <a:ext uri="{FF2B5EF4-FFF2-40B4-BE49-F238E27FC236}">
                    <a16:creationId xmlns:a16="http://schemas.microsoft.com/office/drawing/2014/main" id="{ECDC9721-38FC-A94A-A64B-4C5B4F937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1248"/>
                <a:ext cx="785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latin typeface="Arial" panose="020B0604020202020204" pitchFamily="34" charset="0"/>
                  </a:rPr>
                  <a:t>engineering</a:t>
                </a:r>
              </a:p>
              <a:p>
                <a:r>
                  <a:rPr lang="en-US" altLang="en-US" sz="1600">
                    <a:latin typeface="Arial" panose="020B0604020202020204" pitchFamily="34" charset="0"/>
                  </a:rPr>
                  <a:t>materials</a:t>
                </a:r>
              </a:p>
            </p:txBody>
          </p:sp>
          <p:sp>
            <p:nvSpPr>
              <p:cNvPr id="30763" name="Rectangle 9">
                <a:extLst>
                  <a:ext uri="{FF2B5EF4-FFF2-40B4-BE49-F238E27FC236}">
                    <a16:creationId xmlns:a16="http://schemas.microsoft.com/office/drawing/2014/main" id="{362AF46A-DD8B-0F48-BC2F-B85E61C57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0" y="1239"/>
                <a:ext cx="635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latin typeface="Arial" panose="020B0604020202020204" pitchFamily="34" charset="0"/>
                  </a:rPr>
                  <a:t>perfect</a:t>
                </a:r>
              </a:p>
              <a:p>
                <a:r>
                  <a:rPr lang="en-US" altLang="en-US" sz="1600">
                    <a:latin typeface="Arial" panose="020B0604020202020204" pitchFamily="34" charset="0"/>
                  </a:rPr>
                  <a:t>materials</a:t>
                </a:r>
              </a:p>
            </p:txBody>
          </p:sp>
        </p:grpSp>
        <p:sp>
          <p:nvSpPr>
            <p:cNvPr id="30746" name="Rectangle 50">
              <a:extLst>
                <a:ext uri="{FF2B5EF4-FFF2-40B4-BE49-F238E27FC236}">
                  <a16:creationId xmlns:a16="http://schemas.microsoft.com/office/drawing/2014/main" id="{707AE449-2C60-8F46-B1A4-5944D7E3E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" y="1016"/>
              <a:ext cx="13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00"/>
                  </a:solidFill>
                  <a:latin typeface="Symbol" pitchFamily="2" charset="2"/>
                </a:rPr>
                <a:t>s</a:t>
              </a:r>
              <a:endParaRPr lang="en-US" altLang="en-US"/>
            </a:p>
          </p:txBody>
        </p:sp>
        <p:grpSp>
          <p:nvGrpSpPr>
            <p:cNvPr id="30747" name="Group 46">
              <a:extLst>
                <a:ext uri="{FF2B5EF4-FFF2-40B4-BE49-F238E27FC236}">
                  <a16:creationId xmlns:a16="http://schemas.microsoft.com/office/drawing/2014/main" id="{F2305297-6EB1-3A45-BA2B-A71300726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2" y="1188"/>
              <a:ext cx="112" cy="1064"/>
              <a:chOff x="872" y="1176"/>
              <a:chExt cx="112" cy="1064"/>
            </a:xfrm>
          </p:grpSpPr>
          <p:sp>
            <p:nvSpPr>
              <p:cNvPr id="30758" name="Freeform 44">
                <a:extLst>
                  <a:ext uri="{FF2B5EF4-FFF2-40B4-BE49-F238E27FC236}">
                    <a16:creationId xmlns:a16="http://schemas.microsoft.com/office/drawing/2014/main" id="{1A9BC759-89C7-A447-A87A-7BE61E57F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" y="1176"/>
                <a:ext cx="112" cy="120"/>
              </a:xfrm>
              <a:custGeom>
                <a:avLst/>
                <a:gdLst>
                  <a:gd name="T0" fmla="*/ 56 w 112"/>
                  <a:gd name="T1" fmla="*/ 0 h 120"/>
                  <a:gd name="T2" fmla="*/ 112 w 112"/>
                  <a:gd name="T3" fmla="*/ 120 h 120"/>
                  <a:gd name="T4" fmla="*/ 56 w 112"/>
                  <a:gd name="T5" fmla="*/ 80 h 120"/>
                  <a:gd name="T6" fmla="*/ 0 w 112"/>
                  <a:gd name="T7" fmla="*/ 120 h 120"/>
                  <a:gd name="T8" fmla="*/ 56 w 112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120"/>
                  <a:gd name="T17" fmla="*/ 112 w 112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120">
                    <a:moveTo>
                      <a:pt x="56" y="0"/>
                    </a:moveTo>
                    <a:lnTo>
                      <a:pt x="112" y="120"/>
                    </a:lnTo>
                    <a:lnTo>
                      <a:pt x="56" y="80"/>
                    </a:lnTo>
                    <a:lnTo>
                      <a:pt x="0" y="12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0759" name="Line 45">
                <a:extLst>
                  <a:ext uri="{FF2B5EF4-FFF2-40B4-BE49-F238E27FC236}">
                    <a16:creationId xmlns:a16="http://schemas.microsoft.com/office/drawing/2014/main" id="{F97180E9-72D9-B348-9D68-F7DD9B92AF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8" y="1256"/>
                <a:ext cx="1" cy="98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48" name="Group 49">
              <a:extLst>
                <a:ext uri="{FF2B5EF4-FFF2-40B4-BE49-F238E27FC236}">
                  <a16:creationId xmlns:a16="http://schemas.microsoft.com/office/drawing/2014/main" id="{0B2C2059-D275-0247-BBE2-DDCB73A854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8" y="2184"/>
              <a:ext cx="1744" cy="112"/>
              <a:chOff x="928" y="2184"/>
              <a:chExt cx="1744" cy="112"/>
            </a:xfrm>
          </p:grpSpPr>
          <p:sp>
            <p:nvSpPr>
              <p:cNvPr id="30756" name="Freeform 47">
                <a:extLst>
                  <a:ext uri="{FF2B5EF4-FFF2-40B4-BE49-F238E27FC236}">
                    <a16:creationId xmlns:a16="http://schemas.microsoft.com/office/drawing/2014/main" id="{23A62EC1-7D07-AE44-8144-36BEF439F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" y="2184"/>
                <a:ext cx="120" cy="112"/>
              </a:xfrm>
              <a:custGeom>
                <a:avLst/>
                <a:gdLst>
                  <a:gd name="T0" fmla="*/ 120 w 120"/>
                  <a:gd name="T1" fmla="*/ 56 h 112"/>
                  <a:gd name="T2" fmla="*/ 0 w 120"/>
                  <a:gd name="T3" fmla="*/ 112 h 112"/>
                  <a:gd name="T4" fmla="*/ 40 w 120"/>
                  <a:gd name="T5" fmla="*/ 56 h 112"/>
                  <a:gd name="T6" fmla="*/ 0 w 120"/>
                  <a:gd name="T7" fmla="*/ 0 h 112"/>
                  <a:gd name="T8" fmla="*/ 120 w 120"/>
                  <a:gd name="T9" fmla="*/ 56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112"/>
                  <a:gd name="T17" fmla="*/ 120 w 120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112">
                    <a:moveTo>
                      <a:pt x="120" y="56"/>
                    </a:moveTo>
                    <a:lnTo>
                      <a:pt x="0" y="112"/>
                    </a:lnTo>
                    <a:lnTo>
                      <a:pt x="40" y="56"/>
                    </a:lnTo>
                    <a:lnTo>
                      <a:pt x="0" y="0"/>
                    </a:lnTo>
                    <a:lnTo>
                      <a:pt x="12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0757" name="Line 48">
                <a:extLst>
                  <a:ext uri="{FF2B5EF4-FFF2-40B4-BE49-F238E27FC236}">
                    <a16:creationId xmlns:a16="http://schemas.microsoft.com/office/drawing/2014/main" id="{A98AE72F-8B22-BC4E-BFB5-731B4E39CA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28" y="2240"/>
                <a:ext cx="1664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49" name="Rectangle 51">
              <a:extLst>
                <a:ext uri="{FF2B5EF4-FFF2-40B4-BE49-F238E27FC236}">
                  <a16:creationId xmlns:a16="http://schemas.microsoft.com/office/drawing/2014/main" id="{EF6E4F08-3603-AC42-B928-28F4962C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4" y="2168"/>
              <a:ext cx="9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00"/>
                  </a:solidFill>
                  <a:latin typeface="Symbol" pitchFamily="2" charset="2"/>
                </a:rPr>
                <a:t>e</a:t>
              </a:r>
              <a:endParaRPr lang="en-US" altLang="en-US"/>
            </a:p>
          </p:txBody>
        </p:sp>
        <p:sp>
          <p:nvSpPr>
            <p:cNvPr id="30750" name="Line 52">
              <a:extLst>
                <a:ext uri="{FF2B5EF4-FFF2-40B4-BE49-F238E27FC236}">
                  <a16:creationId xmlns:a16="http://schemas.microsoft.com/office/drawing/2014/main" id="{9CC32E5B-9EDB-9C40-8B4E-66BBC97FB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" y="1352"/>
              <a:ext cx="56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1" name="Rectangle 53">
              <a:extLst>
                <a:ext uri="{FF2B5EF4-FFF2-40B4-BE49-F238E27FC236}">
                  <a16:creationId xmlns:a16="http://schemas.microsoft.com/office/drawing/2014/main" id="{A8DE1127-C86B-1E46-B989-C65180C0A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264"/>
              <a:ext cx="2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/10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0752" name="Line 59">
              <a:extLst>
                <a:ext uri="{FF2B5EF4-FFF2-40B4-BE49-F238E27FC236}">
                  <a16:creationId xmlns:a16="http://schemas.microsoft.com/office/drawing/2014/main" id="{0AF48534-5E1C-B34E-8B15-A0663FC106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064"/>
              <a:ext cx="72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3" name="Rectangle 60">
              <a:extLst>
                <a:ext uri="{FF2B5EF4-FFF2-40B4-BE49-F238E27FC236}">
                  <a16:creationId xmlns:a16="http://schemas.microsoft.com/office/drawing/2014/main" id="{811B6FB2-CD33-F341-A9AE-005651187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1976"/>
              <a:ext cx="3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>
                  <a:solidFill>
                    <a:srgbClr val="000000"/>
                  </a:solidFill>
                  <a:latin typeface="Arial" panose="020B0604020202020204" pitchFamily="34" charset="0"/>
                </a:rPr>
                <a:t>E</a:t>
              </a:r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/100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  <p:sp>
          <p:nvSpPr>
            <p:cNvPr id="30754" name="Line 61">
              <a:extLst>
                <a:ext uri="{FF2B5EF4-FFF2-40B4-BE49-F238E27FC236}">
                  <a16:creationId xmlns:a16="http://schemas.microsoft.com/office/drawing/2014/main" id="{CB00BF61-BABA-014E-9954-9E450F38A7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6" y="2208"/>
              <a:ext cx="1" cy="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55" name="Rectangle 62">
              <a:extLst>
                <a:ext uri="{FF2B5EF4-FFF2-40B4-BE49-F238E27FC236}">
                  <a16:creationId xmlns:a16="http://schemas.microsoft.com/office/drawing/2014/main" id="{1FDAB08A-EA49-EF4A-AEE5-78363A94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" y="2280"/>
              <a:ext cx="2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0.1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82">
            <a:extLst>
              <a:ext uri="{FF2B5EF4-FFF2-40B4-BE49-F238E27FC236}">
                <a16:creationId xmlns:a16="http://schemas.microsoft.com/office/drawing/2014/main" id="{BF1B6698-A8D5-AD4B-934A-FACA302A9E97}"/>
              </a:ext>
            </a:extLst>
          </p:cNvPr>
          <p:cNvGrpSpPr>
            <a:grpSpLocks/>
          </p:cNvGrpSpPr>
          <p:nvPr/>
        </p:nvGrpSpPr>
        <p:grpSpPr bwMode="auto">
          <a:xfrm>
            <a:off x="1485900" y="1905000"/>
            <a:ext cx="2501900" cy="1638300"/>
            <a:chOff x="936" y="1200"/>
            <a:chExt cx="1576" cy="1032"/>
          </a:xfrm>
        </p:grpSpPr>
        <p:sp>
          <p:nvSpPr>
            <p:cNvPr id="30743" name="Freeform 54">
              <a:extLst>
                <a:ext uri="{FF2B5EF4-FFF2-40B4-BE49-F238E27FC236}">
                  <a16:creationId xmlns:a16="http://schemas.microsoft.com/office/drawing/2014/main" id="{BD9DAC63-2FE9-C44F-96D4-E8285DD77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" y="1320"/>
              <a:ext cx="160" cy="912"/>
            </a:xfrm>
            <a:custGeom>
              <a:avLst/>
              <a:gdLst>
                <a:gd name="T0" fmla="*/ 0 w 160"/>
                <a:gd name="T1" fmla="*/ 912 h 912"/>
                <a:gd name="T2" fmla="*/ 80 w 160"/>
                <a:gd name="T3" fmla="*/ 208 h 912"/>
                <a:gd name="T4" fmla="*/ 88 w 160"/>
                <a:gd name="T5" fmla="*/ 152 h 912"/>
                <a:gd name="T6" fmla="*/ 112 w 160"/>
                <a:gd name="T7" fmla="*/ 88 h 912"/>
                <a:gd name="T8" fmla="*/ 128 w 160"/>
                <a:gd name="T9" fmla="*/ 48 h 912"/>
                <a:gd name="T10" fmla="*/ 160 w 160"/>
                <a:gd name="T11" fmla="*/ 0 h 9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"/>
                <a:gd name="T19" fmla="*/ 0 h 912"/>
                <a:gd name="T20" fmla="*/ 160 w 160"/>
                <a:gd name="T21" fmla="*/ 912 h 9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" h="912">
                  <a:moveTo>
                    <a:pt x="0" y="912"/>
                  </a:moveTo>
                  <a:lnTo>
                    <a:pt x="80" y="208"/>
                  </a:lnTo>
                  <a:lnTo>
                    <a:pt x="88" y="152"/>
                  </a:lnTo>
                  <a:lnTo>
                    <a:pt x="112" y="88"/>
                  </a:lnTo>
                  <a:lnTo>
                    <a:pt x="128" y="48"/>
                  </a:lnTo>
                  <a:lnTo>
                    <a:pt x="160" y="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744" name="Rectangle 67">
              <a:extLst>
                <a:ext uri="{FF2B5EF4-FFF2-40B4-BE49-F238E27FC236}">
                  <a16:creationId xmlns:a16="http://schemas.microsoft.com/office/drawing/2014/main" id="{38BB9D10-EDFA-7D46-B992-2F984D9F0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200"/>
              <a:ext cx="13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rPr>
                <a:t>perfect mat’l-no flaws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7" name="Group 81">
            <a:extLst>
              <a:ext uri="{FF2B5EF4-FFF2-40B4-BE49-F238E27FC236}">
                <a16:creationId xmlns:a16="http://schemas.microsoft.com/office/drawing/2014/main" id="{8772F0D8-6AF8-A841-BB35-7EC6F97A239F}"/>
              </a:ext>
            </a:extLst>
          </p:cNvPr>
          <p:cNvGrpSpPr>
            <a:grpSpLocks/>
          </p:cNvGrpSpPr>
          <p:nvPr/>
        </p:nvGrpSpPr>
        <p:grpSpPr bwMode="auto">
          <a:xfrm>
            <a:off x="1473200" y="2349500"/>
            <a:ext cx="3163888" cy="1206500"/>
            <a:chOff x="928" y="1480"/>
            <a:chExt cx="1993" cy="760"/>
          </a:xfrm>
        </p:grpSpPr>
        <p:sp>
          <p:nvSpPr>
            <p:cNvPr id="30741" name="Line 56">
              <a:extLst>
                <a:ext uri="{FF2B5EF4-FFF2-40B4-BE49-F238E27FC236}">
                  <a16:creationId xmlns:a16="http://schemas.microsoft.com/office/drawing/2014/main" id="{3E91C704-0E04-0A49-9271-AF1B65A71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8" y="1552"/>
              <a:ext cx="104" cy="688"/>
            </a:xfrm>
            <a:prstGeom prst="line">
              <a:avLst/>
            </a:prstGeom>
            <a:noFill/>
            <a:ln w="38100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2" name="Rectangle 68">
              <a:extLst>
                <a:ext uri="{FF2B5EF4-FFF2-40B4-BE49-F238E27FC236}">
                  <a16:creationId xmlns:a16="http://schemas.microsoft.com/office/drawing/2014/main" id="{05D62E2F-ADE2-7F42-9C64-68454C661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480"/>
              <a:ext cx="187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777777"/>
                  </a:solidFill>
                  <a:latin typeface="Arial" panose="020B0604020202020204" pitchFamily="34" charset="0"/>
                </a:rPr>
                <a:t>carefully produced glass fiber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8" name="Group 80">
            <a:extLst>
              <a:ext uri="{FF2B5EF4-FFF2-40B4-BE49-F238E27FC236}">
                <a16:creationId xmlns:a16="http://schemas.microsoft.com/office/drawing/2014/main" id="{B972308F-FF76-C647-B2E8-7948F31EBDF3}"/>
              </a:ext>
            </a:extLst>
          </p:cNvPr>
          <p:cNvGrpSpPr>
            <a:grpSpLocks/>
          </p:cNvGrpSpPr>
          <p:nvPr/>
        </p:nvGrpSpPr>
        <p:grpSpPr bwMode="auto">
          <a:xfrm>
            <a:off x="1473200" y="3060700"/>
            <a:ext cx="1625600" cy="495300"/>
            <a:chOff x="928" y="1928"/>
            <a:chExt cx="1024" cy="312"/>
          </a:xfrm>
        </p:grpSpPr>
        <p:sp>
          <p:nvSpPr>
            <p:cNvPr id="30739" name="Line 58">
              <a:extLst>
                <a:ext uri="{FF2B5EF4-FFF2-40B4-BE49-F238E27FC236}">
                  <a16:creationId xmlns:a16="http://schemas.microsoft.com/office/drawing/2014/main" id="{056A05BA-DFB2-ED44-99CB-28692829A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8" y="2064"/>
              <a:ext cx="40" cy="176"/>
            </a:xfrm>
            <a:prstGeom prst="line">
              <a:avLst/>
            </a:prstGeom>
            <a:noFill/>
            <a:ln w="38100">
              <a:solidFill>
                <a:srgbClr val="00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0" name="Rectangle 69">
              <a:extLst>
                <a:ext uri="{FF2B5EF4-FFF2-40B4-BE49-F238E27FC236}">
                  <a16:creationId xmlns:a16="http://schemas.microsoft.com/office/drawing/2014/main" id="{16A15CBC-262C-574A-B5EB-5CD4C30FC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28"/>
              <a:ext cx="95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33FF"/>
                  </a:solidFill>
                  <a:latin typeface="Arial" panose="020B0604020202020204" pitchFamily="34" charset="0"/>
                </a:rPr>
                <a:t>typical ceramic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79">
            <a:extLst>
              <a:ext uri="{FF2B5EF4-FFF2-40B4-BE49-F238E27FC236}">
                <a16:creationId xmlns:a16="http://schemas.microsoft.com/office/drawing/2014/main" id="{02EDBE08-556D-A14E-9BB0-0BD788D100A8}"/>
              </a:ext>
            </a:extLst>
          </p:cNvPr>
          <p:cNvGrpSpPr>
            <a:grpSpLocks/>
          </p:cNvGrpSpPr>
          <p:nvPr/>
        </p:nvGrpSpPr>
        <p:grpSpPr bwMode="auto">
          <a:xfrm>
            <a:off x="1485900" y="3111500"/>
            <a:ext cx="4967288" cy="444500"/>
            <a:chOff x="936" y="1960"/>
            <a:chExt cx="3129" cy="280"/>
          </a:xfrm>
        </p:grpSpPr>
        <p:sp>
          <p:nvSpPr>
            <p:cNvPr id="30737" name="Freeform 63">
              <a:extLst>
                <a:ext uri="{FF2B5EF4-FFF2-40B4-BE49-F238E27FC236}">
                  <a16:creationId xmlns:a16="http://schemas.microsoft.com/office/drawing/2014/main" id="{3ECF38ED-4A36-8243-A724-CB23ED420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" y="2112"/>
              <a:ext cx="1496" cy="128"/>
            </a:xfrm>
            <a:custGeom>
              <a:avLst/>
              <a:gdLst>
                <a:gd name="T0" fmla="*/ 0 w 1496"/>
                <a:gd name="T1" fmla="*/ 128 h 128"/>
                <a:gd name="T2" fmla="*/ 16 w 1496"/>
                <a:gd name="T3" fmla="*/ 64 h 128"/>
                <a:gd name="T4" fmla="*/ 32 w 1496"/>
                <a:gd name="T5" fmla="*/ 24 h 128"/>
                <a:gd name="T6" fmla="*/ 64 w 1496"/>
                <a:gd name="T7" fmla="*/ 8 h 128"/>
                <a:gd name="T8" fmla="*/ 112 w 1496"/>
                <a:gd name="T9" fmla="*/ 0 h 128"/>
                <a:gd name="T10" fmla="*/ 184 w 1496"/>
                <a:gd name="T11" fmla="*/ 0 h 128"/>
                <a:gd name="T12" fmla="*/ 1496 w 1496"/>
                <a:gd name="T13" fmla="*/ 0 h 1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96"/>
                <a:gd name="T22" fmla="*/ 0 h 128"/>
                <a:gd name="T23" fmla="*/ 1496 w 1496"/>
                <a:gd name="T24" fmla="*/ 128 h 1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96" h="128">
                  <a:moveTo>
                    <a:pt x="0" y="128"/>
                  </a:moveTo>
                  <a:lnTo>
                    <a:pt x="16" y="64"/>
                  </a:lnTo>
                  <a:lnTo>
                    <a:pt x="32" y="24"/>
                  </a:lnTo>
                  <a:lnTo>
                    <a:pt x="64" y="8"/>
                  </a:lnTo>
                  <a:lnTo>
                    <a:pt x="112" y="0"/>
                  </a:lnTo>
                  <a:lnTo>
                    <a:pt x="184" y="0"/>
                  </a:lnTo>
                  <a:lnTo>
                    <a:pt x="1496" y="0"/>
                  </a:lnTo>
                </a:path>
              </a:pathLst>
            </a:custGeom>
            <a:noFill/>
            <a:ln w="38100">
              <a:solidFill>
                <a:srgbClr val="AA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738" name="Rectangle 70">
              <a:extLst>
                <a:ext uri="{FF2B5EF4-FFF2-40B4-BE49-F238E27FC236}">
                  <a16:creationId xmlns:a16="http://schemas.microsoft.com/office/drawing/2014/main" id="{8D2DFD63-218F-1442-9609-9675D7077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1960"/>
              <a:ext cx="16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AA0000"/>
                  </a:solidFill>
                  <a:latin typeface="Arial" panose="020B0604020202020204" pitchFamily="34" charset="0"/>
                </a:rPr>
                <a:t>typical strengthened metal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Group 78">
            <a:extLst>
              <a:ext uri="{FF2B5EF4-FFF2-40B4-BE49-F238E27FC236}">
                <a16:creationId xmlns:a16="http://schemas.microsoft.com/office/drawing/2014/main" id="{21AFAC74-4EDF-3A4C-9257-F9AE79C2A722}"/>
              </a:ext>
            </a:extLst>
          </p:cNvPr>
          <p:cNvGrpSpPr>
            <a:grpSpLocks/>
          </p:cNvGrpSpPr>
          <p:nvPr/>
        </p:nvGrpSpPr>
        <p:grpSpPr bwMode="auto">
          <a:xfrm>
            <a:off x="1485900" y="3302000"/>
            <a:ext cx="4064000" cy="274638"/>
            <a:chOff x="936" y="2080"/>
            <a:chExt cx="2560" cy="173"/>
          </a:xfrm>
        </p:grpSpPr>
        <p:sp>
          <p:nvSpPr>
            <p:cNvPr id="30735" name="Freeform 65">
              <a:extLst>
                <a:ext uri="{FF2B5EF4-FFF2-40B4-BE49-F238E27FC236}">
                  <a16:creationId xmlns:a16="http://schemas.microsoft.com/office/drawing/2014/main" id="{0FAFFAE3-6558-6445-9511-1C6E32603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" y="2192"/>
              <a:ext cx="1584" cy="56"/>
            </a:xfrm>
            <a:custGeom>
              <a:avLst/>
              <a:gdLst>
                <a:gd name="T0" fmla="*/ 0 w 1584"/>
                <a:gd name="T1" fmla="*/ 56 h 56"/>
                <a:gd name="T2" fmla="*/ 40 w 1584"/>
                <a:gd name="T3" fmla="*/ 8 h 56"/>
                <a:gd name="T4" fmla="*/ 104 w 1584"/>
                <a:gd name="T5" fmla="*/ 0 h 56"/>
                <a:gd name="T6" fmla="*/ 1584 w 1584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4"/>
                <a:gd name="T13" fmla="*/ 0 h 56"/>
                <a:gd name="T14" fmla="*/ 1584 w 1584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4" h="56">
                  <a:moveTo>
                    <a:pt x="0" y="56"/>
                  </a:moveTo>
                  <a:lnTo>
                    <a:pt x="40" y="8"/>
                  </a:lnTo>
                  <a:lnTo>
                    <a:pt x="104" y="0"/>
                  </a:lnTo>
                  <a:lnTo>
                    <a:pt x="1584" y="0"/>
                  </a:lnTo>
                </a:path>
              </a:pathLst>
            </a:custGeom>
            <a:noFill/>
            <a:ln w="381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736" name="Rectangle 71">
              <a:extLst>
                <a:ext uri="{FF2B5EF4-FFF2-40B4-BE49-F238E27FC236}">
                  <a16:creationId xmlns:a16="http://schemas.microsoft.com/office/drawing/2014/main" id="{62AF65B6-7B5F-264A-A508-28A433B3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" y="2080"/>
              <a:ext cx="9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6600"/>
                  </a:solidFill>
                  <a:latin typeface="Arial" panose="020B0604020202020204" pitchFamily="34" charset="0"/>
                </a:rPr>
                <a:t>typical polymer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Group 77">
            <a:extLst>
              <a:ext uri="{FF2B5EF4-FFF2-40B4-BE49-F238E27FC236}">
                <a16:creationId xmlns:a16="http://schemas.microsoft.com/office/drawing/2014/main" id="{25900B0E-62F0-9B4B-B99A-F7607A8A3F1F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3905250"/>
            <a:ext cx="8229600" cy="2349500"/>
            <a:chOff x="384" y="2460"/>
            <a:chExt cx="5184" cy="1480"/>
          </a:xfrm>
        </p:grpSpPr>
        <p:sp>
          <p:nvSpPr>
            <p:cNvPr id="30732" name="Rectangle 10">
              <a:extLst>
                <a:ext uri="{FF2B5EF4-FFF2-40B4-BE49-F238E27FC236}">
                  <a16:creationId xmlns:a16="http://schemas.microsoft.com/office/drawing/2014/main" id="{6EA709EA-276B-5646-A527-3714F60E0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555"/>
              <a:ext cx="3504" cy="1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Arial" panose="020B0604020202020204" pitchFamily="34" charset="0"/>
                </a:rPr>
                <a:t>• DaVinci (500 yrs ago!) observed...</a:t>
              </a:r>
              <a:endParaRPr lang="en-US" altLang="en-US" sz="2200">
                <a:latin typeface="Arial" panose="020B0604020202020204" pitchFamily="34" charset="0"/>
              </a:endParaRPr>
            </a:p>
            <a:p>
              <a:r>
                <a:rPr lang="en-US" altLang="en-US" sz="2200">
                  <a:latin typeface="Arial" panose="020B0604020202020204" pitchFamily="34" charset="0"/>
                </a:rPr>
                <a:t>   -- the longer the wire, the</a:t>
              </a:r>
            </a:p>
            <a:p>
              <a:r>
                <a:rPr lang="en-US" altLang="en-US" sz="2200">
                  <a:latin typeface="Arial" panose="020B0604020202020204" pitchFamily="34" charset="0"/>
                </a:rPr>
                <a:t>       smaller the load for failure.</a:t>
              </a:r>
            </a:p>
            <a:p>
              <a:r>
                <a:rPr lang="en-US" altLang="en-US" sz="2200">
                  <a:latin typeface="Arial" panose="020B0604020202020204" pitchFamily="34" charset="0"/>
                </a:rPr>
                <a:t>• Reasons:</a:t>
              </a:r>
            </a:p>
            <a:p>
              <a:r>
                <a:rPr lang="en-US" altLang="en-US" sz="2200">
                  <a:latin typeface="Arial" panose="020B0604020202020204" pitchFamily="34" charset="0"/>
                </a:rPr>
                <a:t>   -- flaws cause premature failure.</a:t>
              </a:r>
            </a:p>
            <a:p>
              <a:r>
                <a:rPr lang="en-US" altLang="en-US" sz="2200">
                  <a:latin typeface="Arial" panose="020B0604020202020204" pitchFamily="34" charset="0"/>
                </a:rPr>
                <a:t>   -- Larger samples contain more flaws!</a:t>
              </a:r>
            </a:p>
          </p:txBody>
        </p:sp>
        <p:sp>
          <p:nvSpPr>
            <p:cNvPr id="30733" name="Rectangle 12">
              <a:extLst>
                <a:ext uri="{FF2B5EF4-FFF2-40B4-BE49-F238E27FC236}">
                  <a16:creationId xmlns:a16="http://schemas.microsoft.com/office/drawing/2014/main" id="{672B120C-010E-214C-8389-8C7126BAC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536"/>
              <a:ext cx="1056" cy="1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>
                  <a:latin typeface="Arial" panose="020B0604020202020204" pitchFamily="34" charset="0"/>
                </a:rPr>
                <a:t>Reprinted w/ permission from R.W. Hertzberg, "Deformation and Fracture Mechanics of Engineering Materials", (4th ed.) Fig. 7.4.  John Wiley and Sons, Inc., 1996.</a:t>
              </a:r>
            </a:p>
          </p:txBody>
        </p:sp>
        <p:pic>
          <p:nvPicPr>
            <p:cNvPr id="30734" name="Picture 76">
              <a:extLst>
                <a:ext uri="{FF2B5EF4-FFF2-40B4-BE49-F238E27FC236}">
                  <a16:creationId xmlns:a16="http://schemas.microsoft.com/office/drawing/2014/main" id="{954BE337-D133-974C-A94B-8796D4A7E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6" y="2460"/>
              <a:ext cx="888" cy="1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apter_06">
  <a:themeElements>
    <a:clrScheme name="">
      <a:dk1>
        <a:srgbClr val="000000"/>
      </a:dk1>
      <a:lt1>
        <a:srgbClr val="FFFFFF"/>
      </a:lt1>
      <a:dk2>
        <a:srgbClr val="99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hapter_0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Chapter_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_06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Chapt_19_7th_Ed</Template>
  <TotalTime>3295</TotalTime>
  <Words>2630</Words>
  <Application>Microsoft Macintosh PowerPoint</Application>
  <PresentationFormat>On-screen Show (4:3)</PresentationFormat>
  <Paragraphs>677</Paragraphs>
  <Slides>36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Times</vt:lpstr>
      <vt:lpstr>ＭＳ Ｐゴシック</vt:lpstr>
      <vt:lpstr>Arial</vt:lpstr>
      <vt:lpstr>Times New Roman</vt:lpstr>
      <vt:lpstr>Symbol</vt:lpstr>
      <vt:lpstr>Arial Rounded MT Bold</vt:lpstr>
      <vt:lpstr>Chapter_06</vt:lpstr>
      <vt:lpstr>Adobe Photoshop Image</vt:lpstr>
      <vt:lpstr>Microsoft Equation 3.0</vt:lpstr>
      <vt:lpstr>Microsoft Equation</vt:lpstr>
      <vt:lpstr>Microsoft Excel Chart</vt:lpstr>
      <vt:lpstr>Chapter 8: Mechanical Failure</vt:lpstr>
      <vt:lpstr>Fracture mechanisms</vt:lpstr>
      <vt:lpstr>Ductile vs Brittle Failure</vt:lpstr>
      <vt:lpstr>Example:  Failure of a Pipe</vt:lpstr>
      <vt:lpstr>Moderately Ductile Failure</vt:lpstr>
      <vt:lpstr>Ductile vs. Brittle Failure</vt:lpstr>
      <vt:lpstr>Brittle Failure</vt:lpstr>
      <vt:lpstr>Brittle Fracture Surfaces</vt:lpstr>
      <vt:lpstr>Ideal vs Real Materials</vt:lpstr>
      <vt:lpstr>Concentration of Stress at Crack Tip</vt:lpstr>
      <vt:lpstr>Flaws are Stress Concentrators!</vt:lpstr>
      <vt:lpstr>Engineering Fracture Design</vt:lpstr>
      <vt:lpstr>Crack Propagation</vt:lpstr>
      <vt:lpstr>When Does a Crack Propagate?</vt:lpstr>
      <vt:lpstr>Fracture Toughness</vt:lpstr>
      <vt:lpstr>PowerPoint Presentation</vt:lpstr>
      <vt:lpstr>PowerPoint Presentation</vt:lpstr>
      <vt:lpstr>Fracture Toughness</vt:lpstr>
      <vt:lpstr>PowerPoint Presentation</vt:lpstr>
      <vt:lpstr>Design Against Crack Growth</vt:lpstr>
      <vt:lpstr>Design Example:  Aircraft Wing</vt:lpstr>
      <vt:lpstr>Loading Rate</vt:lpstr>
      <vt:lpstr>Impact Testing</vt:lpstr>
      <vt:lpstr>Temperature</vt:lpstr>
      <vt:lpstr>Design Strategy: Stay Above The DBTT!</vt:lpstr>
      <vt:lpstr>Fatigue</vt:lpstr>
      <vt:lpstr>Fatigue Design Parameters</vt:lpstr>
      <vt:lpstr>PowerPoint Presentation</vt:lpstr>
      <vt:lpstr>Fatigue Mechanism</vt:lpstr>
      <vt:lpstr>PowerPoint Presentation</vt:lpstr>
      <vt:lpstr>Improving Fatigue Life</vt:lpstr>
      <vt:lpstr>Creep</vt:lpstr>
      <vt:lpstr>Creep</vt:lpstr>
      <vt:lpstr>Secondary Creep</vt:lpstr>
      <vt:lpstr>Creep Failure</vt:lpstr>
      <vt:lpstr>SUMMARY</vt:lpstr>
    </vt:vector>
  </TitlesOfParts>
  <Company>University of Iowa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</dc:title>
  <dc:creator>David Rethwisch</dc:creator>
  <cp:lastModifiedBy>Microsoft Office User</cp:lastModifiedBy>
  <cp:revision>121</cp:revision>
  <dcterms:created xsi:type="dcterms:W3CDTF">2010-03-11T15:17:25Z</dcterms:created>
  <dcterms:modified xsi:type="dcterms:W3CDTF">2018-04-02T12:42:13Z</dcterms:modified>
</cp:coreProperties>
</file>